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310" r:id="rId6"/>
    <p:sldId id="295" r:id="rId7"/>
    <p:sldId id="309" r:id="rId8"/>
    <p:sldId id="297" r:id="rId9"/>
    <p:sldId id="316" r:id="rId10"/>
    <p:sldId id="276" r:id="rId11"/>
    <p:sldId id="305" r:id="rId12"/>
    <p:sldId id="304" r:id="rId13"/>
    <p:sldId id="306" r:id="rId14"/>
    <p:sldId id="307" r:id="rId15"/>
    <p:sldId id="315" r:id="rId16"/>
    <p:sldId id="314" r:id="rId17"/>
    <p:sldId id="303" r:id="rId18"/>
    <p:sldId id="291" r:id="rId19"/>
    <p:sldId id="301" r:id="rId20"/>
    <p:sldId id="308" r:id="rId21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FF66"/>
    <a:srgbClr val="A2D668"/>
    <a:srgbClr val="009900"/>
    <a:srgbClr val="33CC33"/>
    <a:srgbClr val="D2E2A6"/>
    <a:srgbClr val="008A00"/>
    <a:srgbClr val="0000CC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08" y="-102"/>
      </p:cViewPr>
      <p:guideLst>
        <p:guide orient="horz" pos="2832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F5D740-3430-49C9-B00C-E6E4B2B205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4313" y="0"/>
            <a:ext cx="3078162" cy="4492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78162" cy="4492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8F89D3-383E-4CD5-9590-1AE73D676686}" type="datetimeFigureOut">
              <a:rPr lang="fa-IR" smtClean="0"/>
              <a:pPr/>
              <a:t>02/07/1435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4313" y="8540750"/>
            <a:ext cx="3078162" cy="4492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540750"/>
            <a:ext cx="3078162" cy="4492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E0B90D-76E0-4D91-AD8B-57EFB219D18D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0B90D-76E0-4D91-AD8B-57EFB219D18D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0B90D-76E0-4D91-AD8B-57EFB219D18D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0B90D-76E0-4D91-AD8B-57EFB219D18D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0B90D-76E0-4D91-AD8B-57EFB219D18D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467600" y="6448425"/>
            <a:ext cx="1219200" cy="24447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32143" y="6270625"/>
            <a:ext cx="2297113" cy="373085"/>
          </a:xfrm>
          <a:prstGeom prst="rect">
            <a:avLst/>
          </a:prstGeom>
        </p:spPr>
        <p:txBody>
          <a:bodyPr/>
          <a:lstStyle>
            <a:lvl1pPr algn="ctr" rtl="1">
              <a:defRPr i="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مركز نوسازي و تحول اداري</a:t>
            </a:r>
          </a:p>
          <a:p>
            <a:r>
              <a:rPr lang="fa-IR" smtClean="0"/>
              <a:t>معاونت توسعه مديريت، هماهنگي و امور پشتيباني</a:t>
            </a:r>
            <a:r>
              <a:rPr lang="en-US" smtClean="0"/>
              <a:t>  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61125"/>
            <a:ext cx="457200" cy="244475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D91944-8494-40D1-ADF2-F4199F90DC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48768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438400"/>
            <a:ext cx="4800600" cy="1114425"/>
          </a:xfrm>
          <a:effectLst/>
        </p:spPr>
        <p:txBody>
          <a:bodyPr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B68242-7BBD-46D1-AF59-C1C4742C0B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704850"/>
            <a:ext cx="2047875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04850"/>
            <a:ext cx="5991225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9D8A95-4783-4AD3-B475-E0D3D0F4CD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04850"/>
            <a:ext cx="5638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31950"/>
            <a:ext cx="8191500" cy="46926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B08D998-3E6E-4956-8E71-1B7E5C95C7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C32FF-10A1-4EB8-BBF6-8A83583A06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467600" y="6448425"/>
            <a:ext cx="1219200" cy="24447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32143" y="6270625"/>
            <a:ext cx="2297113" cy="373085"/>
          </a:xfrm>
          <a:prstGeom prst="rect">
            <a:avLst/>
          </a:prstGeom>
        </p:spPr>
        <p:txBody>
          <a:bodyPr/>
          <a:lstStyle>
            <a:lvl1pPr algn="ctr" rtl="1">
              <a:defRPr i="0">
                <a:solidFill>
                  <a:schemeClr val="tx1"/>
                </a:solidFill>
              </a:defRPr>
            </a:lvl1pPr>
          </a:lstStyle>
          <a:p>
            <a:r>
              <a:rPr lang="fa-IR" smtClean="0">
                <a:solidFill>
                  <a:srgbClr val="000000"/>
                </a:solidFill>
                <a:latin typeface="Arial"/>
              </a:rPr>
              <a:t>مركز نوسازي و تحول اداري</a:t>
            </a:r>
          </a:p>
          <a:p>
            <a:r>
              <a:rPr lang="fa-IR" smtClean="0">
                <a:solidFill>
                  <a:srgbClr val="000000"/>
                </a:solidFill>
                <a:latin typeface="Arial"/>
              </a:rPr>
              <a:t>معاونت توسعه مديريت، هماهنگي و امور پشتيباني</a:t>
            </a:r>
            <a:r>
              <a:rPr lang="en-US" smtClean="0">
                <a:solidFill>
                  <a:srgbClr val="000000"/>
                </a:solidFill>
                <a:latin typeface="Arial"/>
              </a:rPr>
              <a:t> 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61125"/>
            <a:ext cx="457200" cy="244475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D91944-8494-40D1-ADF2-F4199F90DC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657600"/>
            <a:ext cx="48768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438400"/>
            <a:ext cx="4800600" cy="1114425"/>
          </a:xfrm>
          <a:effectLst/>
        </p:spPr>
        <p:txBody>
          <a:bodyPr/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8358EF-4115-48A1-B1FE-480FE8EF2900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40B66-1C72-49F2-A625-253C6924A378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A4CF1-BD29-483A-92B6-26FBE30A7396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www.Win2Farsi.com 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52E123-72D7-4913-BA62-B80A144F2DBF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www.Win2Farsi.com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AD5889-33E8-4B6B-9C9F-4D2483E5F0B3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8358EF-4115-48A1-B1FE-480FE8EF29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www.Win2Farsi.com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7CA2F2-F71B-4738-A21B-36BE1F5258B7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AA719F-E4DA-4FD0-9F2D-F7C486C12011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746909-7A14-4948-A446-F9DADB246E6D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B68242-7BBD-46D1-AF59-C1C4742C0B2D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704850"/>
            <a:ext cx="2047875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04850"/>
            <a:ext cx="5991225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9D8A95-4783-4AD3-B475-E0D3D0F4CDB1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04850"/>
            <a:ext cx="5638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31950"/>
            <a:ext cx="8191500" cy="46926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Arial"/>
              </a:rPr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DB08D998-3E6E-4956-8E71-1B7E5C95C7D0}" type="slidenum">
              <a:rPr lang="en-US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C32FF-10A1-4EB8-BBF6-8A83583A0618}" type="slidenum">
              <a:rPr lang="en-US" smtClean="0">
                <a:solidFill>
                  <a:srgbClr val="220D8D"/>
                </a:solidFill>
              </a:rPr>
              <a:pPr/>
              <a:t>‹#›</a:t>
            </a:fld>
            <a:endParaRPr lang="en-US">
              <a:solidFill>
                <a:srgbClr val="220D8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>
              <a:solidFill>
                <a:srgbClr val="220D8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40B66-1C72-49F2-A625-253C6924A37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A4CF1-BD29-483A-92B6-26FBE30A73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52E123-72D7-4913-BA62-B80A144F2D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AD5889-33E8-4B6B-9C9F-4D2483E5F0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7CA2F2-F71B-4738-A21B-36BE1F5258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AA719F-E4DA-4FD0-9F2D-F7C486C120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34200" y="228600"/>
            <a:ext cx="1752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746909-7A14-4948-A446-F9DADB246E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" name="Object 93"/>
          <p:cNvGraphicFramePr>
            <a:graphicFrameLocks noChangeAspect="1"/>
          </p:cNvGraphicFramePr>
          <p:nvPr/>
        </p:nvGraphicFramePr>
        <p:xfrm>
          <a:off x="0" y="409575"/>
          <a:ext cx="9144000" cy="1238250"/>
        </p:xfrm>
        <a:graphic>
          <a:graphicData uri="http://schemas.openxmlformats.org/presentationml/2006/ole">
            <p:oleObj spid="_x0000_s1117" name="Image" r:id="rId16" imgW="12952381" imgH="2717460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31950"/>
            <a:ext cx="81915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a-IR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532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EC32FF-10A1-4EB8-BBF6-8A83583A06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704850"/>
            <a:ext cx="5638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53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118" name="Picture 94" descr="p16ss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152400"/>
            <a:ext cx="1706563" cy="1314450"/>
          </a:xfrm>
          <a:prstGeom prst="rect">
            <a:avLst/>
          </a:prstGeom>
          <a:noFill/>
        </p:spPr>
      </p:pic>
      <p:sp>
        <p:nvSpPr>
          <p:cNvPr id="1107" name="Text Box 83"/>
          <p:cNvSpPr txBox="1">
            <a:spLocks noChangeArrowheads="1"/>
          </p:cNvSpPr>
          <p:nvPr/>
        </p:nvSpPr>
        <p:spPr bwMode="gray">
          <a:xfrm>
            <a:off x="523875" y="517525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a-IR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مديريت سبز</a:t>
            </a:r>
            <a:endParaRPr lang="en-US" sz="20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9" name="Picture 95" descr="p16_s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5536" y="590550"/>
            <a:ext cx="242888" cy="247650"/>
          </a:xfrm>
          <a:prstGeom prst="rect">
            <a:avLst/>
          </a:prstGeom>
          <a:noFill/>
        </p:spPr>
      </p:pic>
      <p:pic>
        <p:nvPicPr>
          <p:cNvPr id="1120" name="Picture 96" descr="p16_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51112" y="609600"/>
            <a:ext cx="228600" cy="196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" name="Object 93"/>
          <p:cNvGraphicFramePr>
            <a:graphicFrameLocks noChangeAspect="1"/>
          </p:cNvGraphicFramePr>
          <p:nvPr userDrawn="1"/>
        </p:nvGraphicFramePr>
        <p:xfrm>
          <a:off x="0" y="0"/>
          <a:ext cx="9144000" cy="692696"/>
        </p:xfrm>
        <a:graphic>
          <a:graphicData uri="http://schemas.openxmlformats.org/presentationml/2006/ole">
            <p:oleObj spid="_x0000_s3074" name="Image" r:id="rId16" imgW="12952381" imgH="2717460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31950"/>
            <a:ext cx="81915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a-IR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5320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EC32FF-10A1-4EB8-BBF6-8A83583A0618}" type="slidenum">
              <a:rPr lang="en-US">
                <a:solidFill>
                  <a:srgbClr val="220D8D"/>
                </a:solidFill>
                <a:latin typeface="Arial"/>
              </a:rPr>
              <a:pPr/>
              <a:t>‹#›</a:t>
            </a:fld>
            <a:endParaRPr lang="en-US">
              <a:solidFill>
                <a:srgbClr val="220D8D"/>
              </a:solidFill>
              <a:latin typeface="Arial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92696"/>
            <a:ext cx="5638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5320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220D8D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627784" y="6093296"/>
            <a:ext cx="3643338" cy="373085"/>
          </a:xfrm>
        </p:spPr>
        <p:txBody>
          <a:bodyPr/>
          <a:lstStyle/>
          <a:p>
            <a:r>
              <a:rPr lang="fa-IR" sz="1400" dirty="0" smtClean="0">
                <a:cs typeface="Zar" pitchFamily="2" charset="-78"/>
              </a:rPr>
              <a:t>مركز نوسازي و تحول اداري</a:t>
            </a:r>
          </a:p>
          <a:p>
            <a:r>
              <a:rPr lang="fa-IR" sz="1400" dirty="0" smtClean="0">
                <a:cs typeface="Zar" pitchFamily="2" charset="-78"/>
              </a:rPr>
              <a:t>گروه بهره وري و راهبري تحول سازماني</a:t>
            </a:r>
          </a:p>
          <a:p>
            <a:r>
              <a:rPr lang="fa-IR" sz="1400" dirty="0" smtClean="0">
                <a:cs typeface="Zar" pitchFamily="2" charset="-78"/>
              </a:rPr>
              <a:t>آذرماه - 92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438400"/>
            <a:ext cx="4800600" cy="1204914"/>
          </a:xfrm>
        </p:spPr>
        <p:txBody>
          <a:bodyPr/>
          <a:lstStyle/>
          <a:p>
            <a:r>
              <a:rPr lang="fa-IR" sz="2000" dirty="0" smtClean="0">
                <a:solidFill>
                  <a:schemeClr val="tx1"/>
                </a:solidFill>
                <a:cs typeface="Titr" pitchFamily="2" charset="-78"/>
              </a:rPr>
              <a:t>اجراي فرآيند مديريت سبز</a:t>
            </a:r>
            <a:br>
              <a:rPr lang="fa-IR" sz="2000" dirty="0" smtClean="0">
                <a:solidFill>
                  <a:schemeClr val="tx1"/>
                </a:solidFill>
                <a:cs typeface="Titr" pitchFamily="2" charset="-78"/>
              </a:rPr>
            </a:br>
            <a:r>
              <a:rPr lang="fa-IR" sz="2000" dirty="0" smtClean="0">
                <a:solidFill>
                  <a:schemeClr val="tx1"/>
                </a:solidFill>
                <a:cs typeface="Titr" pitchFamily="2" charset="-78"/>
              </a:rPr>
              <a:t>در وزارت ارتباطات و فناوري اطلاعات</a:t>
            </a:r>
            <a:endParaRPr lang="en-US" sz="2000" dirty="0">
              <a:solidFill>
                <a:schemeClr val="tx1"/>
              </a:solidFill>
              <a:cs typeface="Titr" pitchFamily="2" charset="-78"/>
            </a:endParaRPr>
          </a:p>
        </p:txBody>
      </p:sp>
      <p:pic>
        <p:nvPicPr>
          <p:cNvPr id="2064" name="Picture 16" descr="p16_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667000"/>
            <a:ext cx="671513" cy="685800"/>
          </a:xfrm>
          <a:prstGeom prst="rect">
            <a:avLst/>
          </a:prstGeom>
          <a:noFill/>
        </p:spPr>
      </p:pic>
      <p:pic>
        <p:nvPicPr>
          <p:cNvPr id="2065" name="Picture 17" descr="p16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806700"/>
            <a:ext cx="635000" cy="54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2060848"/>
            <a:ext cx="4572000" cy="2169825"/>
          </a:xfrm>
          <a:prstGeom prst="rect">
            <a:avLst/>
          </a:prstGeom>
          <a:solidFill>
            <a:srgbClr val="A2D668"/>
          </a:solidFill>
          <a:ln w="28575">
            <a:solidFill>
              <a:srgbClr val="00990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b="1" dirty="0" smtClean="0">
                <a:cs typeface="Zar" pitchFamily="2" charset="-78"/>
              </a:rPr>
              <a:t>1- چك ليستهاي اجرايي: </a:t>
            </a:r>
          </a:p>
          <a:p>
            <a:pPr algn="ctr" rtl="1">
              <a:buNone/>
            </a:pPr>
            <a:r>
              <a:rPr lang="fa-IR" dirty="0" smtClean="0">
                <a:cs typeface="Zar" pitchFamily="2" charset="-78"/>
              </a:rPr>
              <a:t>                                           الف-اقدامات آموزشي / فرهنگي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fa-IR" dirty="0" smtClean="0">
                <a:cs typeface="Zar" pitchFamily="2" charset="-78"/>
              </a:rPr>
              <a:t>                                             ب-اقدامات سيستمي و مديريتي </a:t>
            </a:r>
          </a:p>
          <a:p>
            <a:pPr algn="ctr" rtl="1">
              <a:lnSpc>
                <a:spcPct val="150000"/>
              </a:lnSpc>
              <a:buNone/>
            </a:pPr>
            <a:r>
              <a:rPr lang="fa-IR" dirty="0" smtClean="0">
                <a:cs typeface="Zar" pitchFamily="2" charset="-78"/>
              </a:rPr>
              <a:t>                                         ج-اقدامات اقتصادي و مالي 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 smtClean="0">
                <a:cs typeface="Zar" pitchFamily="2" charset="-78"/>
              </a:rPr>
              <a:t>2- چك ليستهاي مميزي</a:t>
            </a:r>
          </a:p>
          <a:p>
            <a:pPr algn="r" rtl="1">
              <a:buNone/>
            </a:pPr>
            <a:endParaRPr lang="fa-IR" dirty="0">
              <a:cs typeface="Zar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2909886" cy="487363"/>
          </a:xfrm>
        </p:spPr>
        <p:txBody>
          <a:bodyPr/>
          <a:lstStyle/>
          <a:p>
            <a:r>
              <a:rPr lang="fa-IR" sz="2800" dirty="0" smtClean="0">
                <a:cs typeface="Zar" pitchFamily="2" charset="-78"/>
              </a:rPr>
              <a:t>انواع چك ليست ها</a:t>
            </a:r>
            <a:endParaRPr lang="fa-IR" sz="2800" dirty="0"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4176464" cy="487363"/>
          </a:xfrm>
        </p:spPr>
        <p:txBody>
          <a:bodyPr/>
          <a:lstStyle/>
          <a:p>
            <a:pPr algn="ctr"/>
            <a:r>
              <a:rPr lang="fa-IR" sz="2400" dirty="0" smtClean="0"/>
              <a:t>چك ليست اجرايي</a:t>
            </a:r>
            <a:br>
              <a:rPr lang="fa-IR" sz="2400" dirty="0" smtClean="0"/>
            </a:br>
            <a:r>
              <a:rPr lang="fa-IR" sz="2400" dirty="0" smtClean="0"/>
              <a:t> مديريت مصرف آب</a:t>
            </a:r>
            <a:endParaRPr lang="fa-IR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03648" y="1916832"/>
          <a:ext cx="6086578" cy="4079240"/>
        </p:xfrm>
        <a:graphic>
          <a:graphicData uri="http://schemas.openxmlformats.org/drawingml/2006/table">
            <a:tbl>
              <a:tblPr rtl="1" firstRow="1" bandRow="1">
                <a:tableStyleId>{08FB837D-C827-4EFA-A057-4D05807E0F7C}</a:tableStyleId>
              </a:tblPr>
              <a:tblGrid>
                <a:gridCol w="870504"/>
                <a:gridCol w="5216074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      چك ليست آب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مرحله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CC"/>
                          </a:solidFill>
                        </a:rPr>
                        <a:t>اقدامات آموزشي</a:t>
                      </a:r>
                      <a:r>
                        <a:rPr lang="fa-IR" baseline="0" dirty="0" smtClean="0">
                          <a:solidFill>
                            <a:srgbClr val="0000CC"/>
                          </a:solidFill>
                        </a:rPr>
                        <a:t> و فرهنگي</a:t>
                      </a:r>
                      <a:endParaRPr lang="fa-IR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marL="0" algn="ctr" defTabSz="914400" rtl="1" eaLnBrk="1" latinLnBrk="0" hangingPunct="1"/>
                      <a:r>
                        <a:rPr lang="fa-IR" sz="18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اول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اجتناب از باز گذاشتن شير آب در مواقع ضروري (تأكيد و آموزش)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اجتناب از شستشو با فشار زياد و شلنگ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رها نكردن جريان آب شستشو يا آبكشي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خيساندن ظروف كثيف قبل از قرار دادن آنها در ظرفشويي جهت كوتاه كردن زمان شستشو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پر كردن ظرفشويي ها با حداكثر ظرفيت جهت به حداقل رساني دفعات شستشو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باز نكردن يخ غذا در آب و قرار دادن آن در معرض هوا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آبياري در صبح زود يا دير هنگام شب، براي محدود كردن تبخير و جلوگيري از سوختن گياهان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تنظيم جريان آب مطابق با نوع شستشو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بررسي كنتور آب، حداقل ماهي يكبار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03648" y="1916832"/>
          <a:ext cx="6086578" cy="3337560"/>
        </p:xfrm>
        <a:graphic>
          <a:graphicData uri="http://schemas.openxmlformats.org/drawingml/2006/table">
            <a:tbl>
              <a:tblPr rtl="1" firstRow="1" bandRow="1">
                <a:tableStyleId>{08FB837D-C827-4EFA-A057-4D05807E0F7C}</a:tableStyleId>
              </a:tblPr>
              <a:tblGrid>
                <a:gridCol w="870504"/>
                <a:gridCol w="5216074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           چك ليست آب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مرحله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CC"/>
                          </a:solidFill>
                        </a:rPr>
                        <a:t>اقدامات سيستمي و مديريتي</a:t>
                      </a:r>
                      <a:endParaRPr lang="fa-IR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marL="0" algn="ctr" defTabSz="914400" rtl="1" eaLnBrk="1" latinLnBrk="0" hangingPunct="1"/>
                      <a:r>
                        <a:rPr lang="fa-IR" sz="18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دوم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محاسبه هزينه هاي مصرف آب براي واحدهاي سازمان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شناسايي فعاليتهايي كه مصرف آب بالايي دارند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مشخص كردن مكان هايي كه مصرف آب بالايي دارند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بررسي مرتب تجهيزات</a:t>
                      </a:r>
                      <a:r>
                        <a:rPr lang="fa-IR" sz="1400" baseline="0" dirty="0" smtClean="0">
                          <a:cs typeface="Zar" pitchFamily="2" charset="-78"/>
                        </a:rPr>
                        <a:t> لوله كشي جهت جلوگيري از نشتي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برنامه منظم تعويض واشرهاي معيوب و تعمير لوله هاي آب آسيب ديده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انتخاب گياهاني كه با اقليم و بارندگي منطقه سازگار است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پرهيز از ايجاد باغچه هايي كه به سرعت خشك مي شوند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4176464" cy="487363"/>
          </a:xfrm>
        </p:spPr>
        <p:txBody>
          <a:bodyPr/>
          <a:lstStyle/>
          <a:p>
            <a:pPr algn="ctr"/>
            <a:r>
              <a:rPr lang="fa-IR" sz="2400" dirty="0" smtClean="0"/>
              <a:t>مرحله دوم </a:t>
            </a:r>
            <a:br>
              <a:rPr lang="fa-IR" sz="2400" dirty="0" smtClean="0"/>
            </a:br>
            <a:r>
              <a:rPr lang="fa-IR" sz="2400" dirty="0" smtClean="0"/>
              <a:t> مديريت مصرف آب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00674" y="1916832"/>
          <a:ext cx="8131766" cy="4226560"/>
        </p:xfrm>
        <a:graphic>
          <a:graphicData uri="http://schemas.openxmlformats.org/drawingml/2006/table">
            <a:tbl>
              <a:tblPr rtl="1" firstRow="1" bandRow="1">
                <a:tableStyleId>{08FB837D-C827-4EFA-A057-4D05807E0F7C}</a:tableStyleId>
              </a:tblPr>
              <a:tblGrid>
                <a:gridCol w="870504"/>
                <a:gridCol w="7261262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           چك ليست آب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مرحله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rgbClr val="0000CC"/>
                          </a:solidFill>
                        </a:rPr>
                        <a:t>اقدامات اقتصادي و مالي</a:t>
                      </a:r>
                      <a:endParaRPr lang="fa-IR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algn="r" rtl="1"/>
                      <a:endParaRPr lang="fa-IR" dirty="0" smtClean="0"/>
                    </a:p>
                    <a:p>
                      <a:pPr marL="0" algn="ctr" defTabSz="914400" rtl="1" eaLnBrk="1" latinLnBrk="0" hangingPunct="1"/>
                      <a:r>
                        <a:rPr lang="fa-IR" sz="1800" b="1" kern="120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سوم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نصب تنظيم</a:t>
                      </a:r>
                      <a:r>
                        <a:rPr lang="fa-IR" sz="1400" baseline="0" dirty="0" smtClean="0">
                          <a:cs typeface="Zar" pitchFamily="2" charset="-78"/>
                        </a:rPr>
                        <a:t> كننده جريان(رگولاتور)، روي سردوش براي كاهش مصرف از 20 ليتر در دقيقه به 12 ليتر در دقيقه ( 40% صرفه جويي آب)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نصب شيرهاي زمان دار (خودكار) به طوري كه اگر شيرآب از روي بي توجهي باز ماند، بعد از مدتي به طور خودكار بسته شود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استفاده از فلاش تانك دو زمانه يا تغيير شناور فلاش تانك تك زمانه( بيش از 30% صرفه جويي آب) 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نصب سيستم خودكار آب پاشي و جانمايي تجهيزات( آب پاش ريز، آبياري قطره اي ريشه ها و ...)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تعبيه شيب جهت نفوذآب به خاك بدون فرسايش آن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استفاده مجدد از آبي كه در آشپزخانه براي شستشوي ميوه ها و سبزيجات استفاده شده است براي آبياري (سيستم حلقه بسته)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جمع آوري آب باران براي آبياري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1800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نصب كنتور در هر واحد براي پايش ميزان مصرف آب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fa-IR" sz="1800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 smtClean="0">
                          <a:cs typeface="Zar" pitchFamily="2" charset="-78"/>
                        </a:rPr>
                        <a:t>نصب دستگاه ذخيره آب در مكان مناسب( تنظيم كننده جريان، سنسورهاي جريان آب، فلكه هاي بسته شدن خودكار، توالتهايي با حجم سيفون كم و ...)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4176464" cy="487363"/>
          </a:xfrm>
        </p:spPr>
        <p:txBody>
          <a:bodyPr/>
          <a:lstStyle/>
          <a:p>
            <a:pPr algn="ctr"/>
            <a:r>
              <a:rPr lang="fa-IR" sz="2400" dirty="0" smtClean="0"/>
              <a:t>مرحله سوم </a:t>
            </a:r>
            <a:br>
              <a:rPr lang="fa-IR" sz="2400" dirty="0" smtClean="0"/>
            </a:br>
            <a:r>
              <a:rPr lang="fa-IR" sz="2400" dirty="0" smtClean="0"/>
              <a:t>مديريت مصرف آب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4674840" cy="487363"/>
          </a:xfrm>
        </p:spPr>
        <p:txBody>
          <a:bodyPr/>
          <a:lstStyle/>
          <a:p>
            <a:r>
              <a:rPr lang="fa-IR" sz="3200" dirty="0" smtClean="0"/>
              <a:t>چك ليست مميزي مصرف آب</a:t>
            </a:r>
            <a:endParaRPr lang="fa-IR" sz="32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060848"/>
            <a:ext cx="4572000" cy="2308324"/>
          </a:xfrm>
          <a:prstGeom prst="rect">
            <a:avLst/>
          </a:prstGeom>
          <a:solidFill>
            <a:srgbClr val="A2D668"/>
          </a:solidFill>
          <a:ln w="28575">
            <a:solidFill>
              <a:srgbClr val="00990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fa-IR" b="1" dirty="0" smtClean="0">
                <a:cs typeface="Zar" pitchFamily="2" charset="-78"/>
              </a:rPr>
              <a:t>دسته بندي اقدامات: 1- پايش مصرف آب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 smtClean="0">
                <a:cs typeface="Zar" pitchFamily="2" charset="-78"/>
              </a:rPr>
              <a:t>                                2- جلوگيري از اتلاف آب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 smtClean="0">
                <a:cs typeface="Zar" pitchFamily="2" charset="-78"/>
              </a:rPr>
              <a:t>                                3-سرويس هاي بهداشتي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 smtClean="0">
                <a:cs typeface="Zar" pitchFamily="2" charset="-78"/>
              </a:rPr>
              <a:t>                                4-آبدارخانه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b="1" dirty="0" smtClean="0">
                <a:cs typeface="Zar" pitchFamily="2" charset="-78"/>
              </a:rPr>
              <a:t>                                5-باغچه/ فضاي سبز</a:t>
            </a:r>
          </a:p>
          <a:p>
            <a:pPr algn="r" rtl="1">
              <a:buNone/>
            </a:pPr>
            <a:endParaRPr lang="fa-IR" dirty="0"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95736" y="-82699"/>
            <a:ext cx="3528392" cy="487363"/>
          </a:xfrm>
        </p:spPr>
        <p:txBody>
          <a:bodyPr/>
          <a:lstStyle/>
          <a:p>
            <a:pPr algn="ctr"/>
            <a:r>
              <a:rPr lang="fa-IR" sz="2000" dirty="0" smtClean="0"/>
              <a:t>چك ليست مميزي مصرف آب</a:t>
            </a:r>
            <a:endParaRPr lang="fa-IR" sz="20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707080" y="692696"/>
          <a:ext cx="7709030" cy="592836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643602"/>
                <a:gridCol w="3900946"/>
                <a:gridCol w="765978"/>
                <a:gridCol w="771736"/>
                <a:gridCol w="784452"/>
                <a:gridCol w="842316"/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1050" dirty="0" smtClean="0"/>
                        <a:t>همپوشاني</a:t>
                      </a:r>
                      <a:endParaRPr lang="fa-I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dirty="0" smtClean="0"/>
                        <a:t>اقدامات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400" dirty="0" smtClean="0"/>
                        <a:t>امتياز-28</a:t>
                      </a:r>
                      <a:endParaRPr lang="fa-IR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dirty="0" smtClean="0"/>
                        <a:t>يادداشت</a:t>
                      </a:r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1400" kern="1200" dirty="0" smtClean="0">
                          <a:cs typeface="B Titr" pitchFamily="2" charset="-78"/>
                        </a:rPr>
                        <a:t>1</a:t>
                      </a:r>
                      <a:endParaRPr lang="fa-IR" sz="1400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>
                    <a:solidFill>
                      <a:srgbClr val="FFFF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1400" dirty="0" smtClean="0">
                          <a:cs typeface="B Titr" pitchFamily="2" charset="-78"/>
                        </a:rPr>
                        <a:t>پايش مصرف آب</a:t>
                      </a:r>
                      <a:endParaRPr lang="fa-IR" sz="1400" dirty="0">
                        <a:solidFill>
                          <a:srgbClr val="0000CC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FFFF66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1400" dirty="0" smtClean="0">
                          <a:cs typeface="B Titr" pitchFamily="2" charset="-78"/>
                        </a:rPr>
                        <a:t>5</a:t>
                      </a:r>
                      <a:endParaRPr lang="fa-IR" sz="1400" dirty="0">
                        <a:solidFill>
                          <a:srgbClr val="0000CC"/>
                        </a:solidFill>
                        <a:cs typeface="B Titr" pitchFamily="2" charset="-78"/>
                      </a:endParaRPr>
                    </a:p>
                  </a:txBody>
                  <a:tcPr>
                    <a:solidFill>
                      <a:srgbClr val="FFFF66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solidFill>
                      <a:srgbClr val="FFFF66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fa-IR" sz="1800" b="1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cs typeface="Zar" pitchFamily="2" charset="-78"/>
                        </a:rPr>
                        <a:t>بررسي كنتور آب، حداقل ماهي يكبار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cs typeface="Zar" pitchFamily="2" charset="-78"/>
                        </a:rPr>
                        <a:t>چك ليست سابقه حداقل 3 ماهه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fa-IR" sz="1800" b="1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cs typeface="Zar" pitchFamily="2" charset="-78"/>
                        </a:rPr>
                        <a:t>نصب كنتور در هر واحد براي پايش ميزان مصرف آب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400" kern="1200" dirty="0" smtClean="0">
                          <a:cs typeface="Zar" pitchFamily="2" charset="-78"/>
                        </a:rPr>
                        <a:t>مشاهده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fa-IR" sz="1800" b="1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400" kern="1200" dirty="0" smtClean="0">
                          <a:cs typeface="Zar" pitchFamily="2" charset="-78"/>
                        </a:rPr>
                        <a:t>محاسبه هزينه هاي مصرف آب براي واحدهاي سازمان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400" kern="1200" dirty="0" smtClean="0">
                          <a:cs typeface="Zar" pitchFamily="2" charset="-78"/>
                        </a:rPr>
                        <a:t>مستندات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fa-IR" sz="1800" b="1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cs typeface="Zar" pitchFamily="2" charset="-78"/>
                        </a:rPr>
                        <a:t>شناسايي فعاليتهايي كه مصرف آب بالايي دارند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400" kern="1200" dirty="0" smtClean="0">
                          <a:cs typeface="Zar" pitchFamily="2" charset="-78"/>
                        </a:rPr>
                        <a:t>ليست تائيد شده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fa-IR" sz="1800" b="1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cs typeface="Zar" pitchFamily="2" charset="-78"/>
                        </a:rPr>
                        <a:t>مشخص كردن مكان هايي كه </a:t>
                      </a: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Zar" pitchFamily="2" charset="-78"/>
                        </a:rPr>
                        <a:t>مصرف</a:t>
                      </a:r>
                      <a:r>
                        <a:rPr lang="fa-IR" sz="1400" kern="1200" dirty="0" smtClean="0">
                          <a:cs typeface="Zar" pitchFamily="2" charset="-78"/>
                        </a:rPr>
                        <a:t> آب بالايي دارند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cs typeface="Zar" pitchFamily="2" charset="-78"/>
                        </a:rPr>
                        <a:t>ليست تائيد شده بصورت فني/نقشه</a:t>
                      </a:r>
                      <a:endParaRPr lang="fa-I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Zar" pitchFamily="2" charset="-78"/>
                        </a:rPr>
                        <a:t>جمع امتياز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fa-IR" sz="1400" dirty="0">
                        <a:cs typeface="Zar" pitchFamily="2" charset="-78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جلوگيري از اتلاف آب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fa-IR" sz="1800" b="1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Zar" pitchFamily="2" charset="-78"/>
                        </a:rPr>
                        <a:t>نصب دستگاه ذخيره آب در مكان مناسب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400" dirty="0" smtClean="0">
                          <a:cs typeface="Zar" pitchFamily="2" charset="-78"/>
                        </a:rPr>
                        <a:t>برنامه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fa-IR" sz="1800" b="1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400" dirty="0" smtClean="0">
                          <a:cs typeface="Zar" pitchFamily="2" charset="-78"/>
                        </a:rPr>
                        <a:t>اجتناب از باز گذاشتن شير آب در مواقع ضروري 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400" dirty="0" smtClean="0">
                          <a:cs typeface="Zar" pitchFamily="2" charset="-78"/>
                        </a:rPr>
                        <a:t>مشاهده/مدرك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fa-IR" sz="1800" b="1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Zar" pitchFamily="2" charset="-78"/>
                        </a:rPr>
                        <a:t>اجتناب از شستشو با فشار زياد و شلنگ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400" dirty="0" smtClean="0">
                          <a:cs typeface="Zar" pitchFamily="2" charset="-78"/>
                        </a:rPr>
                        <a:t>مصاحبه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fa-IR" sz="1800" b="1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Zar" pitchFamily="2" charset="-78"/>
                        </a:rPr>
                        <a:t>بررسي مرتب تجهيزات</a:t>
                      </a:r>
                      <a:r>
                        <a:rPr lang="fa-IR" sz="1400" baseline="0" dirty="0" smtClean="0">
                          <a:cs typeface="Zar" pitchFamily="2" charset="-78"/>
                        </a:rPr>
                        <a:t> لوله كشي جهت جلوگيري از نشتي</a:t>
                      </a:r>
                      <a:endParaRPr lang="fa-IR" sz="1400" dirty="0" smtClean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400" dirty="0" smtClean="0">
                          <a:cs typeface="Zar" pitchFamily="2" charset="-78"/>
                        </a:rPr>
                        <a:t>چك ليست/ سابقه</a:t>
                      </a: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</a:pPr>
                      <a:endParaRPr lang="fa-IR" sz="1800" b="1" kern="1200" dirty="0" smtClean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smtClean="0">
                          <a:cs typeface="Zar" pitchFamily="2" charset="-78"/>
                        </a:rPr>
                        <a:t>برنامه منظم تعويض واشرهاي معيوب و تعمير لوله هاي آب آسيب ديده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rtl="1"/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Zar" pitchFamily="2" charset="-78"/>
                        </a:rPr>
                        <a:t>برنامه و چك ليست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Zar" pitchFamily="2" charset="-78"/>
                        </a:rPr>
                        <a:t>جمع امتياز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 smtClean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endParaRPr lang="fa-IR" sz="1400" dirty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0000"/>
                        </a:lnSpc>
                      </a:pPr>
                      <a:r>
                        <a:rPr lang="fa-I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Zar" pitchFamily="2" charset="-78"/>
                        </a:rPr>
                        <a:t>سطح برنزين(تا 15%) – سطح نقره (تا35%)- سطح طلا (تا65%)- سطح پلاتنيوم (بالاتر از 65%)</a:t>
                      </a:r>
                    </a:p>
                  </a:txBody>
                  <a:tcPr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 smtClean="0">
                        <a:cs typeface="Zar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Zar" pitchFamily="2" charset="-78"/>
                        </a:rPr>
                        <a:t>تا 15%            </a:t>
                      </a:r>
                      <a:endParaRPr lang="fa-IR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Zar" pitchFamily="2" charset="-78"/>
                        </a:rPr>
                        <a:t>تا35% </a:t>
                      </a:r>
                      <a:endParaRPr lang="fa-IR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Zar" pitchFamily="2" charset="-78"/>
                        </a:rPr>
                        <a:t>تا65% </a:t>
                      </a:r>
                      <a:endParaRPr lang="fa-IR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</a:pPr>
                      <a:r>
                        <a:rPr lang="fa-I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Zar" pitchFamily="2" charset="-78"/>
                        </a:rPr>
                        <a:t>بالاتراز 65%</a:t>
                      </a:r>
                      <a:endParaRPr lang="fa-IR" sz="1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Za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Action Button: Custom 6">
            <a:hlinkClick r:id="" action="ppaction://noaction" highlightClick="1"/>
          </p:cNvPr>
          <p:cNvSpPr/>
          <p:nvPr/>
        </p:nvSpPr>
        <p:spPr bwMode="auto">
          <a:xfrm>
            <a:off x="8028384" y="1556792"/>
            <a:ext cx="144016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 bwMode="auto">
          <a:xfrm>
            <a:off x="8028384" y="1916832"/>
            <a:ext cx="144016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 bwMode="auto">
          <a:xfrm>
            <a:off x="8028384" y="2276872"/>
            <a:ext cx="144016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 bwMode="auto">
          <a:xfrm>
            <a:off x="8028384" y="2636912"/>
            <a:ext cx="144016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 bwMode="auto">
          <a:xfrm>
            <a:off x="8028384" y="2996952"/>
            <a:ext cx="144016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 bwMode="auto">
          <a:xfrm>
            <a:off x="8028384" y="4149080"/>
            <a:ext cx="144016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 bwMode="auto">
          <a:xfrm>
            <a:off x="8028384" y="4509120"/>
            <a:ext cx="144016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 bwMode="auto">
          <a:xfrm>
            <a:off x="8028384" y="4869160"/>
            <a:ext cx="144016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 bwMode="auto">
          <a:xfrm>
            <a:off x="8028384" y="5589240"/>
            <a:ext cx="144016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 bwMode="auto">
          <a:xfrm>
            <a:off x="8028384" y="5229200"/>
            <a:ext cx="144016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fa-IR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09389"/>
            <a:ext cx="5356448" cy="487363"/>
          </a:xfrm>
        </p:spPr>
        <p:txBody>
          <a:bodyPr/>
          <a:lstStyle/>
          <a:p>
            <a:r>
              <a:rPr lang="fa-IR" sz="2400" dirty="0" smtClean="0"/>
              <a:t>اقدامات وزارت متبوع از سال 91 تا كنون: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31950"/>
            <a:ext cx="7344816" cy="4692650"/>
          </a:xfrm>
        </p:spPr>
        <p:txBody>
          <a:bodyPr/>
          <a:lstStyle/>
          <a:p>
            <a:pPr algn="justLow">
              <a:lnSpc>
                <a:spcPct val="150000"/>
              </a:lnSpc>
              <a:buNone/>
            </a:pPr>
            <a:r>
              <a:rPr lang="fa-IR" sz="1800" dirty="0" smtClean="0">
                <a:cs typeface="Zar" pitchFamily="2" charset="-78"/>
              </a:rPr>
              <a:t>1-ابلاغ آئين نامه اجرايي ماده 190 قانون برنامه پنجم توسعه كشور، به سازمانها و شركت هاي تابعه جهت اجرا. (نامه شماره 5/5073 مورخ 92/2/13).</a:t>
            </a:r>
            <a:endParaRPr lang="en-US" sz="1800" dirty="0" smtClean="0">
              <a:cs typeface="Zar" pitchFamily="2" charset="-78"/>
            </a:endParaRPr>
          </a:p>
          <a:p>
            <a:pPr algn="justLow">
              <a:lnSpc>
                <a:spcPct val="150000"/>
              </a:lnSpc>
              <a:buNone/>
            </a:pPr>
            <a:r>
              <a:rPr lang="fa-IR" sz="1800" dirty="0" smtClean="0">
                <a:cs typeface="Zar" pitchFamily="2" charset="-78"/>
              </a:rPr>
              <a:t>2-دريافت يك جلد گزارش تحت عنوان"راهنماي جاري سازي اجراي مديريت سبز" به انضمام ”چك ليستهاي 9 گانه اجراي مديريت سبز ”توسط نماينده هاي وزارتخانه از دبيرخانه انجمن مديريت سبز.</a:t>
            </a:r>
            <a:endParaRPr lang="en-US" sz="1800" dirty="0" smtClean="0">
              <a:cs typeface="Zar" pitchFamily="2" charset="-78"/>
            </a:endParaRPr>
          </a:p>
          <a:p>
            <a:pPr algn="justLow">
              <a:lnSpc>
                <a:spcPct val="150000"/>
              </a:lnSpc>
              <a:buNone/>
            </a:pPr>
            <a:r>
              <a:rPr lang="fa-IR" sz="1800" dirty="0" smtClean="0">
                <a:cs typeface="Zar" pitchFamily="2" charset="-78"/>
              </a:rPr>
              <a:t>3-ابلاغ"راهنماي جاري سازي اجراي مديريت سبز" به سازمانها و شركت هاي تابعه بمنظور اجرا و معرفي نماينده.(نامه شماره12/27769 مورخ 92/5/30). </a:t>
            </a:r>
          </a:p>
          <a:p>
            <a:pPr algn="justLow">
              <a:lnSpc>
                <a:spcPct val="150000"/>
              </a:lnSpc>
              <a:buNone/>
            </a:pPr>
            <a:r>
              <a:rPr lang="fa-IR" sz="1800" dirty="0" smtClean="0">
                <a:cs typeface="Zar" pitchFamily="2" charset="-78"/>
              </a:rPr>
              <a:t>4-برگزاري جلسه توجيهي فرآيند اجراي مديريت سبز با حضور نمايندگان سازمانها و شركتهاي تابعه.</a:t>
            </a:r>
          </a:p>
          <a:p>
            <a:pPr algn="justLow">
              <a:lnSpc>
                <a:spcPct val="150000"/>
              </a:lnSpc>
              <a:buNone/>
            </a:pPr>
            <a:r>
              <a:rPr lang="fa-IR" sz="1800" dirty="0" smtClean="0">
                <a:cs typeface="Zar" pitchFamily="2" charset="-78"/>
              </a:rPr>
              <a:t>5-ارسال نامه شماره 48425/12مورخ 11/9/92به سازمانها و شركتها موضوع ارسال گزارش اقدامات انجام شده در خصوص استقرار و اجراي مديريت سبز. </a:t>
            </a:r>
            <a:endParaRPr lang="en-US" sz="1800" dirty="0" smtClean="0">
              <a:cs typeface="Zar" pitchFamily="2" charset="-78"/>
            </a:endParaRP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p16_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47975"/>
            <a:ext cx="557213" cy="568325"/>
          </a:xfrm>
          <a:prstGeom prst="rect">
            <a:avLst/>
          </a:prstGeom>
          <a:noFill/>
        </p:spPr>
      </p:pic>
      <p:pic>
        <p:nvPicPr>
          <p:cNvPr id="84997" name="Picture 5" descr="p16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925763"/>
            <a:ext cx="533400" cy="427037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3019436" y="2941637"/>
            <a:ext cx="448152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Zar" pitchFamily="2" charset="-78"/>
              </a:rPr>
              <a:t>با تشكر</a:t>
            </a:r>
            <a:r>
              <a:rPr kumimoji="0" lang="fa-IR" sz="4000" b="1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Zar" pitchFamily="2" charset="-78"/>
              </a:rPr>
              <a:t> از توجه شما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www.Win2Farsi.com   </a:t>
            </a:r>
            <a:endParaRPr lang="en-US"/>
          </a:p>
        </p:txBody>
      </p:sp>
      <p:pic>
        <p:nvPicPr>
          <p:cNvPr id="3074" name="Picture 2" descr="E:\خانم ماجدي\اداري\92\متفرقه\مديريت سبز\آيين نامه.t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4536504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 bwMode="auto">
          <a:xfrm>
            <a:off x="395536" y="6021288"/>
            <a:ext cx="792088" cy="484632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Zar" pitchFamily="2" charset="-78"/>
              </a:rPr>
              <a:t>بازگشت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32" y="1861517"/>
            <a:ext cx="5140424" cy="4873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a-IR" sz="2400" dirty="0" smtClean="0">
                <a:solidFill>
                  <a:srgbClr val="008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Zar" pitchFamily="2" charset="-78"/>
              </a:rPr>
              <a:t>محور خدمت رساني به مردم و شهروندمداري</a:t>
            </a:r>
            <a:endParaRPr lang="fa-IR" sz="2400" dirty="0">
              <a:solidFill>
                <a:srgbClr val="008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Zar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561463"/>
          <a:ext cx="6096000" cy="1349502"/>
        </p:xfrm>
        <a:graphic>
          <a:graphicData uri="http://schemas.openxmlformats.org/drawingml/2006/table">
            <a:tbl>
              <a:tblPr rtl="1"/>
              <a:tblGrid>
                <a:gridCol w="720737"/>
                <a:gridCol w="695301"/>
                <a:gridCol w="1138490"/>
                <a:gridCol w="656652"/>
                <a:gridCol w="720737"/>
                <a:gridCol w="721361"/>
                <a:gridCol w="721361"/>
                <a:gridCol w="721361"/>
              </a:tblGrid>
              <a:tr h="170015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Zar"/>
                        </a:rPr>
                        <a:t>رديف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Zar"/>
                        </a:rPr>
                        <a:t>عنوان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Zar"/>
                        </a:rPr>
                        <a:t>توضيحات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Zar"/>
                        </a:rPr>
                        <a:t>سقف امتياز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Zar"/>
                        </a:rPr>
                        <a:t>واحد سنجش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>
                          <a:latin typeface="Calibri"/>
                          <a:ea typeface="Calibri"/>
                          <a:cs typeface="Zar"/>
                        </a:rPr>
                        <a:t>خود ارزيابي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17001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Zar"/>
                        </a:rPr>
                        <a:t>هدف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Zar"/>
                        </a:rPr>
                        <a:t>عملكرد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Zar"/>
                        </a:rPr>
                        <a:t>امتياز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</a:tr>
              <a:tr h="88754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 b="1" dirty="0" smtClean="0">
                        <a:latin typeface="Calibri"/>
                        <a:ea typeface="Calibri"/>
                        <a:cs typeface="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Calibri"/>
                          <a:ea typeface="Calibri"/>
                          <a:cs typeface="Zar"/>
                        </a:rPr>
                        <a:t>6-3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 b="1" dirty="0" smtClean="0">
                        <a:latin typeface="Calibri"/>
                        <a:ea typeface="Calibri"/>
                        <a:cs typeface="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Calibri"/>
                          <a:ea typeface="Calibri"/>
                          <a:cs typeface="Zar"/>
                        </a:rPr>
                        <a:t>مديريت </a:t>
                      </a:r>
                      <a:r>
                        <a:rPr lang="fa-IR" sz="1100" b="1" dirty="0">
                          <a:latin typeface="Calibri"/>
                          <a:ea typeface="Calibri"/>
                          <a:cs typeface="Zar"/>
                        </a:rPr>
                        <a:t>سبز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>
                          <a:latin typeface="Calibri"/>
                          <a:ea typeface="Calibri"/>
                          <a:cs typeface="Zar"/>
                        </a:rPr>
                        <a:t>ارايه مستندات مربوط به صرفه جويي هاي انجام شده در خصوص مديريت سبز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 b="1" dirty="0" smtClean="0">
                        <a:latin typeface="Calibri"/>
                        <a:ea typeface="Calibri"/>
                        <a:cs typeface="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Calibri"/>
                          <a:ea typeface="Calibri"/>
                          <a:cs typeface="Zar"/>
                        </a:rPr>
                        <a:t>15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100" b="1" dirty="0" smtClean="0">
                        <a:latin typeface="Calibri"/>
                        <a:ea typeface="Calibri"/>
                        <a:cs typeface="Zar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latin typeface="Calibri"/>
                          <a:ea typeface="Calibri"/>
                          <a:cs typeface="Zar"/>
                        </a:rPr>
                        <a:t>درصد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7394" marR="67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47664" y="4365104"/>
          <a:ext cx="6096000" cy="1463856"/>
        </p:xfrm>
        <a:graphic>
          <a:graphicData uri="http://schemas.openxmlformats.org/drawingml/2006/table">
            <a:tbl>
              <a:tblPr rtl="1"/>
              <a:tblGrid>
                <a:gridCol w="1860083"/>
                <a:gridCol w="1838342"/>
                <a:gridCol w="2397575"/>
              </a:tblGrid>
              <a:tr h="707772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Zar"/>
                        </a:rPr>
                        <a:t>ميزان صرفه جويي ناشي از بهينه سازي مصرف</a:t>
                      </a:r>
                      <a:r>
                        <a:rPr lang="fa-IR" sz="1000" b="1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Zar"/>
                        </a:rPr>
                        <a:t> </a:t>
                      </a: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Zar"/>
                        </a:rPr>
                        <a:t>انواع حامل هاي انرژي(آب، برق، گاز،...)به </a:t>
                      </a:r>
                      <a:r>
                        <a:rPr lang="fa-IR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Zar"/>
                        </a:rPr>
                        <a:t>هزار</a:t>
                      </a: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Zar"/>
                        </a:rPr>
                        <a:t> </a:t>
                      </a:r>
                      <a:r>
                        <a:rPr lang="fa-IR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Zar"/>
                        </a:rPr>
                        <a:t>ريال</a:t>
                      </a:r>
                      <a:r>
                        <a:rPr lang="fa-IR" sz="1000" b="1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Zar"/>
                        </a:rPr>
                        <a:t> در سال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Zar"/>
                      </a:endParaRPr>
                    </a:p>
                  </a:txBody>
                  <a:tcPr marL="65224" marR="65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a-IR" sz="1000" b="1" dirty="0">
                          <a:latin typeface="Calibri"/>
                          <a:ea typeface="Calibri"/>
                          <a:cs typeface="Zar"/>
                        </a:rPr>
                        <a:t>ميزان صرفه جويي ناشي از بهينه سازي </a:t>
                      </a:r>
                      <a:r>
                        <a:rPr lang="fa-IR" sz="1000" b="1" dirty="0" smtClean="0">
                          <a:latin typeface="Calibri"/>
                          <a:ea typeface="Calibri"/>
                          <a:cs typeface="Zar"/>
                        </a:rPr>
                        <a:t>مصرف مواد اوليه ، </a:t>
                      </a:r>
                      <a:r>
                        <a:rPr lang="fa-IR" sz="1000" b="1" dirty="0">
                          <a:latin typeface="Calibri"/>
                          <a:ea typeface="Calibri"/>
                          <a:cs typeface="Zar"/>
                        </a:rPr>
                        <a:t>مواد مصرفي،كاغذ و تجهيزات </a:t>
                      </a:r>
                      <a:r>
                        <a:rPr lang="fa-IR" sz="1000" b="1" dirty="0" smtClean="0">
                          <a:latin typeface="Calibri"/>
                          <a:ea typeface="Calibri"/>
                          <a:cs typeface="Zar"/>
                        </a:rPr>
                        <a:t>به </a:t>
                      </a:r>
                      <a:r>
                        <a:rPr lang="fa-IR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Zar"/>
                        </a:rPr>
                        <a:t>هزار ريال </a:t>
                      </a:r>
                      <a:r>
                        <a:rPr lang="fa-IR" sz="1000" b="1" dirty="0">
                          <a:latin typeface="Calibri"/>
                          <a:ea typeface="Calibri"/>
                          <a:cs typeface="Zar"/>
                        </a:rPr>
                        <a:t>در </a:t>
                      </a:r>
                      <a:r>
                        <a:rPr lang="fa-IR" sz="1000" b="1" dirty="0" smtClean="0">
                          <a:latin typeface="Calibri"/>
                          <a:ea typeface="Calibri"/>
                          <a:cs typeface="Zar"/>
                        </a:rPr>
                        <a:t>سال</a:t>
                      </a:r>
                      <a:endParaRPr lang="en-US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24" marR="65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00" b="1" dirty="0">
                          <a:latin typeface="Calibri"/>
                          <a:ea typeface="Calibri"/>
                          <a:cs typeface="Zar"/>
                        </a:rPr>
                        <a:t>ارايه برنامه هاي آموزشي لازم به منظور </a:t>
                      </a:r>
                      <a:r>
                        <a:rPr lang="fa-IR" sz="1000" b="1" dirty="0" smtClean="0">
                          <a:latin typeface="Calibri"/>
                          <a:ea typeface="Calibri"/>
                          <a:cs typeface="Zar"/>
                        </a:rPr>
                        <a:t>ارتقاء </a:t>
                      </a:r>
                      <a:r>
                        <a:rPr lang="fa-IR" sz="1000" b="1" dirty="0">
                          <a:latin typeface="Calibri"/>
                          <a:ea typeface="Calibri"/>
                          <a:cs typeface="Zar"/>
                        </a:rPr>
                        <a:t>آگاهي عمومي در زمينه مديريت سبز به </a:t>
                      </a:r>
                      <a:r>
                        <a:rPr lang="fa-IR" sz="1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Zar"/>
                        </a:rPr>
                        <a:t>نفر ساعت</a:t>
                      </a:r>
                      <a:endParaRPr lang="en-US" sz="10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Zar"/>
                      </a:endParaRPr>
                    </a:p>
                  </a:txBody>
                  <a:tcPr marL="65224" marR="65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2A6"/>
                    </a:solid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24" marR="65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24" marR="65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224" marR="65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9712" y="548680"/>
            <a:ext cx="39437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شاخص هاي عمومي ارزيابي عملكرد دستگاه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 bwMode="auto">
          <a:xfrm>
            <a:off x="1763688" y="3140968"/>
            <a:ext cx="216024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 bwMode="auto">
          <a:xfrm>
            <a:off x="3203848" y="3140968"/>
            <a:ext cx="216024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 bwMode="auto">
          <a:xfrm>
            <a:off x="2483768" y="3140968"/>
            <a:ext cx="216024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 bwMode="auto">
          <a:xfrm>
            <a:off x="6660232" y="5301208"/>
            <a:ext cx="216024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Action Button: Custom 11">
            <a:hlinkClick r:id="" action="ppaction://noaction" highlightClick="1"/>
          </p:cNvPr>
          <p:cNvSpPr/>
          <p:nvPr/>
        </p:nvSpPr>
        <p:spPr bwMode="auto">
          <a:xfrm>
            <a:off x="4644008" y="5301208"/>
            <a:ext cx="216024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 bwMode="auto">
          <a:xfrm>
            <a:off x="2555776" y="5301208"/>
            <a:ext cx="216024" cy="144016"/>
          </a:xfrm>
          <a:prstGeom prst="actionButtonBlank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 Arrow 13">
            <a:hlinkClick r:id="rId2" action="ppaction://hlinksldjump"/>
          </p:cNvPr>
          <p:cNvSpPr/>
          <p:nvPr/>
        </p:nvSpPr>
        <p:spPr bwMode="auto">
          <a:xfrm>
            <a:off x="467544" y="5896696"/>
            <a:ext cx="792088" cy="484632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Zar" pitchFamily="2" charset="-78"/>
              </a:rPr>
              <a:t>بازگشت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571480"/>
            <a:ext cx="2767010" cy="487363"/>
          </a:xfrm>
        </p:spPr>
        <p:txBody>
          <a:bodyPr/>
          <a:lstStyle/>
          <a:p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Zar" pitchFamily="2" charset="-78"/>
              </a:rPr>
              <a:t>فهرست مطالب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cs typeface="Zar" pitchFamily="2" charset="-78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a-IR"/>
          </a:p>
        </p:txBody>
      </p:sp>
      <p:grpSp>
        <p:nvGrpSpPr>
          <p:cNvPr id="83" name="Group 82"/>
          <p:cNvGrpSpPr/>
          <p:nvPr/>
        </p:nvGrpSpPr>
        <p:grpSpPr>
          <a:xfrm>
            <a:off x="467544" y="1683718"/>
            <a:ext cx="3000396" cy="665162"/>
            <a:chOff x="571472" y="2043758"/>
            <a:chExt cx="3000396" cy="665162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571472" y="2043758"/>
              <a:ext cx="762000" cy="665162"/>
              <a:chOff x="1110" y="2656"/>
              <a:chExt cx="1549" cy="1351"/>
            </a:xfrm>
          </p:grpSpPr>
          <p:sp>
            <p:nvSpPr>
              <p:cNvPr id="4096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096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1181072" y="2653357"/>
              <a:ext cx="2390796" cy="4571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2011632" y="2236802"/>
              <a:ext cx="720069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a-IR" sz="2000" b="1" dirty="0" smtClean="0">
                  <a:cs typeface="Zar" pitchFamily="2" charset="-78"/>
                </a:rPr>
                <a:t>مقدمه</a:t>
              </a:r>
              <a:endParaRPr lang="en-US" sz="2000" b="1" dirty="0">
                <a:cs typeface="Zar" pitchFamily="2" charset="-78"/>
              </a:endParaRP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gray">
            <a:xfrm>
              <a:off x="766434" y="2122488"/>
              <a:ext cx="3577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sz="2400" b="1" dirty="0" smtClean="0">
                  <a:solidFill>
                    <a:schemeClr val="bg1"/>
                  </a:solidFill>
                </a:rPr>
                <a:t>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67544" y="4293096"/>
            <a:ext cx="3206658" cy="665162"/>
            <a:chOff x="571472" y="5733256"/>
            <a:chExt cx="3206658" cy="665162"/>
          </a:xfrm>
        </p:grpSpPr>
        <p:grpSp>
          <p:nvGrpSpPr>
            <p:cNvPr id="40981" name="Group 21"/>
            <p:cNvGrpSpPr>
              <a:grpSpLocks/>
            </p:cNvGrpSpPr>
            <p:nvPr/>
          </p:nvGrpSpPr>
          <p:grpSpPr bwMode="auto">
            <a:xfrm>
              <a:off x="571472" y="5733256"/>
              <a:ext cx="762000" cy="665162"/>
              <a:chOff x="3174" y="2656"/>
              <a:chExt cx="1549" cy="1351"/>
            </a:xfrm>
          </p:grpSpPr>
          <p:sp>
            <p:nvSpPr>
              <p:cNvPr id="40982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0983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0984" name="AutoShape 24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>
              <a:off x="1181072" y="6325765"/>
              <a:ext cx="2390796" cy="4571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gray">
            <a:xfrm>
              <a:off x="766434" y="5780112"/>
              <a:ext cx="3577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sz="2400" b="1" dirty="0" smtClean="0">
                  <a:solidFill>
                    <a:schemeClr val="bg1"/>
                  </a:solidFill>
                </a:rPr>
                <a:t>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1291552" y="5837202"/>
              <a:ext cx="2486578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a-IR" sz="2000" b="1" dirty="0" smtClean="0">
                  <a:cs typeface="Zar" pitchFamily="2" charset="-78"/>
                </a:rPr>
                <a:t>انجمن مديريت سبز ايران</a:t>
              </a:r>
              <a:endParaRPr lang="en-US" sz="2000" b="1" dirty="0">
                <a:cs typeface="Zar" pitchFamily="2" charset="-78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67544" y="2547814"/>
            <a:ext cx="3019247" cy="665162"/>
            <a:chOff x="571472" y="2938463"/>
            <a:chExt cx="3019247" cy="665162"/>
          </a:xfrm>
        </p:grpSpPr>
        <p:grpSp>
          <p:nvGrpSpPr>
            <p:cNvPr id="40967" name="Group 7"/>
            <p:cNvGrpSpPr>
              <a:grpSpLocks/>
            </p:cNvGrpSpPr>
            <p:nvPr/>
          </p:nvGrpSpPr>
          <p:grpSpPr bwMode="auto">
            <a:xfrm>
              <a:off x="571472" y="2938463"/>
              <a:ext cx="762000" cy="665162"/>
              <a:chOff x="3174" y="2656"/>
              <a:chExt cx="1549" cy="1351"/>
            </a:xfrm>
          </p:grpSpPr>
          <p:sp>
            <p:nvSpPr>
              <p:cNvPr id="4096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096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1181072" y="3548062"/>
              <a:ext cx="2390796" cy="4571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gray">
            <a:xfrm>
              <a:off x="766434" y="3036888"/>
              <a:ext cx="3577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sz="2400" b="1" dirty="0" smtClean="0">
                  <a:solidFill>
                    <a:schemeClr val="bg1"/>
                  </a:solidFill>
                </a:rPr>
                <a:t>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 Box 12"/>
            <p:cNvSpPr txBox="1">
              <a:spLocks noChangeArrowheads="1"/>
            </p:cNvSpPr>
            <p:nvPr/>
          </p:nvSpPr>
          <p:spPr bwMode="auto">
            <a:xfrm>
              <a:off x="1259632" y="2967335"/>
              <a:ext cx="2331087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a-IR" sz="2000" b="1" dirty="0" smtClean="0">
                  <a:cs typeface="Zar" pitchFamily="2" charset="-78"/>
                </a:rPr>
                <a:t>حوزه هاي مديريت سبز</a:t>
              </a:r>
              <a:endParaRPr lang="en-US" sz="2000" b="1" dirty="0">
                <a:cs typeface="Zar" pitchFamily="2" charset="-78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1484" y="5207341"/>
            <a:ext cx="3000396" cy="669931"/>
            <a:chOff x="571472" y="3830638"/>
            <a:chExt cx="3000396" cy="669931"/>
          </a:xfrm>
        </p:grpSpPr>
        <p:grpSp>
          <p:nvGrpSpPr>
            <p:cNvPr id="75" name="Group 17"/>
            <p:cNvGrpSpPr>
              <a:grpSpLocks/>
            </p:cNvGrpSpPr>
            <p:nvPr/>
          </p:nvGrpSpPr>
          <p:grpSpPr bwMode="auto">
            <a:xfrm>
              <a:off x="571472" y="3830638"/>
              <a:ext cx="762000" cy="665162"/>
              <a:chOff x="1110" y="2656"/>
              <a:chExt cx="1549" cy="1351"/>
            </a:xfrm>
          </p:grpSpPr>
          <p:sp>
            <p:nvSpPr>
              <p:cNvPr id="7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81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1181072" y="4440236"/>
              <a:ext cx="2390796" cy="6033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7" name="Text Box 27"/>
            <p:cNvSpPr txBox="1">
              <a:spLocks noChangeArrowheads="1"/>
            </p:cNvSpPr>
            <p:nvPr/>
          </p:nvSpPr>
          <p:spPr bwMode="gray">
            <a:xfrm>
              <a:off x="766434" y="3929063"/>
              <a:ext cx="3577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Text Box 12"/>
            <p:cNvSpPr txBox="1">
              <a:spLocks noChangeArrowheads="1"/>
            </p:cNvSpPr>
            <p:nvPr/>
          </p:nvSpPr>
          <p:spPr bwMode="auto">
            <a:xfrm>
              <a:off x="1555860" y="4028451"/>
              <a:ext cx="151195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a-IR" sz="2000" b="1" dirty="0" smtClean="0">
                  <a:cs typeface="Zar" pitchFamily="2" charset="-78"/>
                </a:rPr>
                <a:t>ساختار اجرايي</a:t>
              </a:r>
              <a:endParaRPr lang="en-US" sz="2000" b="1" dirty="0">
                <a:cs typeface="Zar" pitchFamily="2" charset="-78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67544" y="3411910"/>
            <a:ext cx="3000396" cy="665162"/>
            <a:chOff x="571472" y="2043758"/>
            <a:chExt cx="3000396" cy="665162"/>
          </a:xfrm>
        </p:grpSpPr>
        <p:grpSp>
          <p:nvGrpSpPr>
            <p:cNvPr id="94" name="Group 3"/>
            <p:cNvGrpSpPr>
              <a:grpSpLocks/>
            </p:cNvGrpSpPr>
            <p:nvPr/>
          </p:nvGrpSpPr>
          <p:grpSpPr bwMode="auto">
            <a:xfrm>
              <a:off x="571472" y="2043758"/>
              <a:ext cx="762000" cy="665162"/>
              <a:chOff x="1110" y="2656"/>
              <a:chExt cx="1549" cy="1351"/>
            </a:xfrm>
          </p:grpSpPr>
          <p:sp>
            <p:nvSpPr>
              <p:cNvPr id="9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9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0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95" name="Line 11"/>
            <p:cNvSpPr>
              <a:spLocks noChangeShapeType="1"/>
            </p:cNvSpPr>
            <p:nvPr/>
          </p:nvSpPr>
          <p:spPr bwMode="auto">
            <a:xfrm>
              <a:off x="1181072" y="2653357"/>
              <a:ext cx="2390796" cy="4571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6" name="Text Box 12"/>
            <p:cNvSpPr txBox="1">
              <a:spLocks noChangeArrowheads="1"/>
            </p:cNvSpPr>
            <p:nvPr/>
          </p:nvSpPr>
          <p:spPr bwMode="auto">
            <a:xfrm>
              <a:off x="1591274" y="2204864"/>
              <a:ext cx="13564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a-IR" sz="2000" b="1" dirty="0" smtClean="0">
                  <a:cs typeface="Zar" pitchFamily="2" charset="-78"/>
                </a:rPr>
                <a:t>ضرورت اجرا</a:t>
              </a:r>
              <a:endParaRPr lang="en-US" sz="2000" b="1" dirty="0">
                <a:cs typeface="Zar" pitchFamily="2" charset="-78"/>
              </a:endParaRPr>
            </a:p>
          </p:txBody>
        </p:sp>
        <p:sp>
          <p:nvSpPr>
            <p:cNvPr id="97" name="Text Box 13"/>
            <p:cNvSpPr txBox="1">
              <a:spLocks noChangeArrowheads="1"/>
            </p:cNvSpPr>
            <p:nvPr/>
          </p:nvSpPr>
          <p:spPr bwMode="gray">
            <a:xfrm>
              <a:off x="766434" y="2122488"/>
              <a:ext cx="35779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sz="2400" b="1" dirty="0" smtClean="0">
                  <a:solidFill>
                    <a:schemeClr val="bg1"/>
                  </a:solidFill>
                </a:rPr>
                <a:t>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786314" y="2148830"/>
            <a:ext cx="3602110" cy="4160490"/>
            <a:chOff x="4786314" y="1196752"/>
            <a:chExt cx="3602110" cy="4160490"/>
          </a:xfrm>
        </p:grpSpPr>
        <p:grpSp>
          <p:nvGrpSpPr>
            <p:cNvPr id="110" name="Group 109"/>
            <p:cNvGrpSpPr/>
            <p:nvPr/>
          </p:nvGrpSpPr>
          <p:grpSpPr>
            <a:xfrm>
              <a:off x="4786314" y="2000240"/>
              <a:ext cx="3000396" cy="665162"/>
              <a:chOff x="4786314" y="2000240"/>
              <a:chExt cx="3000396" cy="665162"/>
            </a:xfrm>
          </p:grpSpPr>
          <p:grpSp>
            <p:nvGrpSpPr>
              <p:cNvPr id="38" name="Group 3"/>
              <p:cNvGrpSpPr>
                <a:grpSpLocks/>
              </p:cNvGrpSpPr>
              <p:nvPr/>
            </p:nvGrpSpPr>
            <p:grpSpPr bwMode="auto">
              <a:xfrm>
                <a:off x="4786314" y="2000240"/>
                <a:ext cx="762000" cy="665162"/>
                <a:chOff x="1110" y="2656"/>
                <a:chExt cx="1549" cy="1351"/>
              </a:xfrm>
            </p:grpSpPr>
            <p:sp>
              <p:nvSpPr>
                <p:cNvPr id="62" name="AutoShape 4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3" name="AutoShape 5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4" name="AutoShape 6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>
                <a:off x="5395914" y="2609839"/>
                <a:ext cx="2390796" cy="45719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>
                <a:off x="6012160" y="2076440"/>
                <a:ext cx="1258678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a-IR" sz="2000" b="1" dirty="0" smtClean="0">
                    <a:cs typeface="Zar" pitchFamily="2" charset="-78"/>
                  </a:rPr>
                  <a:t>مراحل اجرا</a:t>
                </a:r>
                <a:endParaRPr lang="en-US" sz="2000" b="1" dirty="0">
                  <a:cs typeface="Zar" pitchFamily="2" charset="-78"/>
                </a:endParaRPr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gray">
              <a:xfrm>
                <a:off x="4983164" y="2098665"/>
                <a:ext cx="35779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a-IR" sz="2400" b="1" dirty="0" smtClean="0">
                    <a:solidFill>
                      <a:schemeClr val="bg1"/>
                    </a:solidFill>
                  </a:rPr>
                  <a:t>7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786314" y="2914640"/>
              <a:ext cx="3143272" cy="665162"/>
              <a:chOff x="4786314" y="2914640"/>
              <a:chExt cx="3143272" cy="665162"/>
            </a:xfrm>
          </p:grpSpPr>
          <p:grpSp>
            <p:nvGrpSpPr>
              <p:cNvPr id="39" name="Group 7"/>
              <p:cNvGrpSpPr>
                <a:grpSpLocks/>
              </p:cNvGrpSpPr>
              <p:nvPr/>
            </p:nvGrpSpPr>
            <p:grpSpPr bwMode="auto">
              <a:xfrm>
                <a:off x="4786314" y="2914640"/>
                <a:ext cx="762000" cy="665162"/>
                <a:chOff x="3174" y="2656"/>
                <a:chExt cx="1549" cy="1351"/>
              </a:xfrm>
            </p:grpSpPr>
            <p:sp>
              <p:nvSpPr>
                <p:cNvPr id="59" name="AutoShape 8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0" name="AutoShape 9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1" name="AutoShape 10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>
                <a:off x="5395914" y="3524239"/>
                <a:ext cx="2533672" cy="4763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4" name="Text Box 16"/>
              <p:cNvSpPr txBox="1">
                <a:spLocks noChangeArrowheads="1"/>
              </p:cNvSpPr>
              <p:nvPr/>
            </p:nvSpPr>
            <p:spPr bwMode="gray">
              <a:xfrm>
                <a:off x="4983164" y="3013065"/>
                <a:ext cx="35779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a-IR" sz="2400" b="1" dirty="0" smtClean="0">
                    <a:solidFill>
                      <a:schemeClr val="bg1"/>
                    </a:solidFill>
                  </a:rPr>
                  <a:t>8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5560279" y="2977788"/>
                <a:ext cx="1960793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a-IR" sz="2000" b="1" dirty="0" smtClean="0">
                    <a:cs typeface="Zar" pitchFamily="2" charset="-78"/>
                  </a:rPr>
                  <a:t>انواع چك ليست ها</a:t>
                </a:r>
                <a:endParaRPr lang="en-US" sz="2000" b="1" dirty="0">
                  <a:cs typeface="Zar" pitchFamily="2" charset="-78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4786314" y="3806815"/>
              <a:ext cx="3214710" cy="1550427"/>
              <a:chOff x="4786314" y="3806815"/>
              <a:chExt cx="3214710" cy="1550427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4786314" y="3806815"/>
                <a:ext cx="3214710" cy="665162"/>
                <a:chOff x="4786314" y="3806815"/>
                <a:chExt cx="3214710" cy="665162"/>
              </a:xfrm>
            </p:grpSpPr>
            <p:grpSp>
              <p:nvGrpSpPr>
                <p:cNvPr id="45" name="Group 17"/>
                <p:cNvGrpSpPr>
                  <a:grpSpLocks/>
                </p:cNvGrpSpPr>
                <p:nvPr/>
              </p:nvGrpSpPr>
              <p:grpSpPr bwMode="auto">
                <a:xfrm>
                  <a:off x="4786314" y="3806815"/>
                  <a:ext cx="762000" cy="665162"/>
                  <a:chOff x="1110" y="2656"/>
                  <a:chExt cx="1549" cy="1351"/>
                </a:xfrm>
              </p:grpSpPr>
              <p:sp>
                <p:nvSpPr>
                  <p:cNvPr id="56" name="AutoShape 18"/>
                  <p:cNvSpPr>
                    <a:spLocks noChangeArrowheads="1"/>
                  </p:cNvSpPr>
                  <p:nvPr/>
                </p:nvSpPr>
                <p:spPr bwMode="gray">
                  <a:xfrm>
                    <a:off x="1123" y="2679"/>
                    <a:ext cx="1536" cy="1328"/>
                  </a:xfrm>
                  <a:prstGeom prst="hexagon">
                    <a:avLst>
                      <a:gd name="adj" fmla="val 28916"/>
                      <a:gd name="vf" fmla="val 115470"/>
                    </a:avLst>
                  </a:prstGeom>
                  <a:solidFill>
                    <a:srgbClr val="8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a-IR"/>
                  </a:p>
                </p:txBody>
              </p:sp>
              <p:sp>
                <p:nvSpPr>
                  <p:cNvPr id="57" name="AutoShape 19"/>
                  <p:cNvSpPr>
                    <a:spLocks noChangeArrowheads="1"/>
                  </p:cNvSpPr>
                  <p:nvPr/>
                </p:nvSpPr>
                <p:spPr bwMode="gray">
                  <a:xfrm>
                    <a:off x="1110" y="2656"/>
                    <a:ext cx="1536" cy="1328"/>
                  </a:xfrm>
                  <a:prstGeom prst="hexagon">
                    <a:avLst>
                      <a:gd name="adj" fmla="val 28916"/>
                      <a:gd name="vf" fmla="val 115470"/>
                    </a:avLst>
                  </a:prstGeom>
                  <a:gradFill rotWithShape="1">
                    <a:gsLst>
                      <a:gs pos="0">
                        <a:srgbClr val="E6E6E6"/>
                      </a:gs>
                      <a:gs pos="7499">
                        <a:srgbClr val="7D8496"/>
                      </a:gs>
                      <a:gs pos="26500">
                        <a:srgbClr val="E6E6E6"/>
                      </a:gs>
                      <a:gs pos="34000">
                        <a:srgbClr val="7D8496"/>
                      </a:gs>
                      <a:gs pos="46500">
                        <a:srgbClr val="E6E6E6"/>
                      </a:gs>
                      <a:gs pos="50000">
                        <a:srgbClr val="FFFFFF"/>
                      </a:gs>
                      <a:gs pos="53501">
                        <a:srgbClr val="E6E6E6"/>
                      </a:gs>
                      <a:gs pos="66001">
                        <a:srgbClr val="7D8496"/>
                      </a:gs>
                      <a:gs pos="73500">
                        <a:srgbClr val="E6E6E6"/>
                      </a:gs>
                      <a:gs pos="92501">
                        <a:srgbClr val="7D8496"/>
                      </a:gs>
                      <a:gs pos="100000">
                        <a:srgbClr val="E6E6E6"/>
                      </a:gs>
                    </a:gsLst>
                    <a:lin ang="2700000" scaled="1"/>
                  </a:gradFill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a-IR"/>
                  </a:p>
                </p:txBody>
              </p:sp>
              <p:sp>
                <p:nvSpPr>
                  <p:cNvPr id="58" name="AutoShape 20"/>
                  <p:cNvSpPr>
                    <a:spLocks noChangeArrowheads="1"/>
                  </p:cNvSpPr>
                  <p:nvPr/>
                </p:nvSpPr>
                <p:spPr bwMode="gray">
                  <a:xfrm>
                    <a:off x="1200" y="2736"/>
                    <a:ext cx="1350" cy="1168"/>
                  </a:xfrm>
                  <a:prstGeom prst="hexagon">
                    <a:avLst>
                      <a:gd name="adj" fmla="val 28896"/>
                      <a:gd name="vf" fmla="val 115470"/>
                    </a:avLst>
                  </a:prstGeom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fa-IR"/>
                  </a:p>
                </p:txBody>
              </p:sp>
            </p:grpSp>
            <p:sp>
              <p:nvSpPr>
                <p:cNvPr id="47" name="Line 25"/>
                <p:cNvSpPr>
                  <a:spLocks noChangeShapeType="1"/>
                </p:cNvSpPr>
                <p:nvPr/>
              </p:nvSpPr>
              <p:spPr bwMode="auto">
                <a:xfrm>
                  <a:off x="5395914" y="4416414"/>
                  <a:ext cx="2605110" cy="45719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prstDash val="sysDot"/>
                  <a:round/>
                  <a:headEnd/>
                  <a:tailEnd type="oval" w="med" len="med"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Text Box 27"/>
                <p:cNvSpPr txBox="1">
                  <a:spLocks noChangeArrowheads="1"/>
                </p:cNvSpPr>
                <p:nvPr/>
              </p:nvSpPr>
              <p:spPr bwMode="gray">
                <a:xfrm>
                  <a:off x="4983164" y="3905240"/>
                  <a:ext cx="357790" cy="4616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fa-IR" sz="2400" b="1" dirty="0" smtClean="0">
                      <a:solidFill>
                        <a:schemeClr val="bg1"/>
                      </a:solidFill>
                    </a:rPr>
                    <a:t>9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8" name="Text Box 27"/>
              <p:cNvSpPr txBox="1">
                <a:spLocks noChangeArrowheads="1"/>
              </p:cNvSpPr>
              <p:nvPr/>
            </p:nvSpPr>
            <p:spPr bwMode="gray">
              <a:xfrm>
                <a:off x="4984874" y="4895577"/>
                <a:ext cx="35779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 smtClean="0">
                    <a:solidFill>
                      <a:schemeClr val="bg1"/>
                    </a:solidFill>
                  </a:rPr>
                  <a:t>9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792131" y="1196752"/>
              <a:ext cx="3596293" cy="665162"/>
              <a:chOff x="571472" y="5733256"/>
              <a:chExt cx="3596293" cy="665162"/>
            </a:xfrm>
          </p:grpSpPr>
          <p:grpSp>
            <p:nvGrpSpPr>
              <p:cNvPr id="103" name="Group 21"/>
              <p:cNvGrpSpPr>
                <a:grpSpLocks/>
              </p:cNvGrpSpPr>
              <p:nvPr/>
            </p:nvGrpSpPr>
            <p:grpSpPr bwMode="auto">
              <a:xfrm>
                <a:off x="571472" y="5733256"/>
                <a:ext cx="762000" cy="665162"/>
                <a:chOff x="3174" y="2656"/>
                <a:chExt cx="1549" cy="1351"/>
              </a:xfrm>
            </p:grpSpPr>
            <p:sp>
              <p:nvSpPr>
                <p:cNvPr id="107" name="AutoShape 22"/>
                <p:cNvSpPr>
                  <a:spLocks noChangeArrowheads="1"/>
                </p:cNvSpPr>
                <p:nvPr/>
              </p:nvSpPr>
              <p:spPr bwMode="gray">
                <a:xfrm>
                  <a:off x="3187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08" name="AutoShape 23"/>
                <p:cNvSpPr>
                  <a:spLocks noChangeArrowheads="1"/>
                </p:cNvSpPr>
                <p:nvPr/>
              </p:nvSpPr>
              <p:spPr bwMode="gray">
                <a:xfrm>
                  <a:off x="3174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09" name="AutoShape 24"/>
                <p:cNvSpPr>
                  <a:spLocks noChangeArrowheads="1"/>
                </p:cNvSpPr>
                <p:nvPr/>
              </p:nvSpPr>
              <p:spPr bwMode="gray">
                <a:xfrm>
                  <a:off x="3264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sp>
            <p:nvSpPr>
              <p:cNvPr id="104" name="Line 28"/>
              <p:cNvSpPr>
                <a:spLocks noChangeShapeType="1"/>
              </p:cNvSpPr>
              <p:nvPr/>
            </p:nvSpPr>
            <p:spPr bwMode="auto">
              <a:xfrm>
                <a:off x="1181072" y="6325765"/>
                <a:ext cx="2390796" cy="45719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sysDot"/>
                <a:round/>
                <a:headEnd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05" name="Text Box 30"/>
              <p:cNvSpPr txBox="1">
                <a:spLocks noChangeArrowheads="1"/>
              </p:cNvSpPr>
              <p:nvPr/>
            </p:nvSpPr>
            <p:spPr bwMode="gray">
              <a:xfrm>
                <a:off x="766434" y="5780112"/>
                <a:ext cx="35779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fa-IR" sz="2400" b="1" dirty="0" smtClean="0">
                    <a:solidFill>
                      <a:schemeClr val="bg1"/>
                    </a:solidFill>
                  </a:rPr>
                  <a:t>6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Text Box 12"/>
              <p:cNvSpPr txBox="1">
                <a:spLocks noChangeArrowheads="1"/>
              </p:cNvSpPr>
              <p:nvPr/>
            </p:nvSpPr>
            <p:spPr bwMode="auto">
              <a:xfrm>
                <a:off x="1267612" y="5877272"/>
                <a:ext cx="2900153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a-IR" sz="2000" b="1" dirty="0" smtClean="0">
                    <a:cs typeface="Zar" pitchFamily="2" charset="-78"/>
                  </a:rPr>
                  <a:t>اعضاء پيشنهادي كميته راهبري</a:t>
                </a:r>
                <a:endParaRPr lang="en-US" sz="2000" b="1" dirty="0">
                  <a:cs typeface="Zar" pitchFamily="2" charset="-78"/>
                </a:endParaRPr>
              </a:p>
            </p:txBody>
          </p:sp>
        </p:grpSp>
      </p:grpSp>
      <p:sp>
        <p:nvSpPr>
          <p:cNvPr id="88" name="Rectangle 87"/>
          <p:cNvSpPr/>
          <p:nvPr/>
        </p:nvSpPr>
        <p:spPr>
          <a:xfrm>
            <a:off x="5691521" y="4931876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fa-IR" b="1" dirty="0" smtClean="0">
                <a:cs typeface="Zar" pitchFamily="2" charset="-78"/>
              </a:rPr>
              <a:t>اقدامات وزارت متبوع</a:t>
            </a:r>
            <a:endParaRPr lang="en-US" b="1" dirty="0"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8" y="500042"/>
            <a:ext cx="1552564" cy="487363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مقدمه</a:t>
            </a:r>
            <a:endParaRPr lang="en-US" dirty="0">
              <a:cs typeface="Zar" pitchFamily="2" charset="-78"/>
            </a:endParaRPr>
          </a:p>
        </p:txBody>
      </p:sp>
      <p:sp>
        <p:nvSpPr>
          <p:cNvPr id="4" name="Round Diagonal Corner Rectangle 3"/>
          <p:cNvSpPr/>
          <p:nvPr/>
        </p:nvSpPr>
        <p:spPr bwMode="auto">
          <a:xfrm>
            <a:off x="1115616" y="2060848"/>
            <a:ext cx="6840760" cy="3600400"/>
          </a:xfrm>
          <a:prstGeom prst="round2DiagRect">
            <a:avLst/>
          </a:prstGeom>
          <a:gradFill flip="none" rotWithShape="1">
            <a:gsLst>
              <a:gs pos="0">
                <a:srgbClr val="A2D668">
                  <a:shade val="30000"/>
                  <a:satMod val="115000"/>
                </a:srgbClr>
              </a:gs>
              <a:gs pos="50000">
                <a:srgbClr val="A2D668">
                  <a:shade val="67500"/>
                  <a:satMod val="115000"/>
                </a:srgbClr>
              </a:gs>
              <a:gs pos="100000">
                <a:srgbClr val="A2D66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rgbClr val="0099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solidFill>
                  <a:srgbClr val="008000"/>
                </a:solidFill>
                <a:prstDash val="dash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187623" y="2152651"/>
            <a:ext cx="684076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a-I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Zar" pitchFamily="2" charset="-78"/>
              </a:rPr>
              <a:t>      امروزه سازمان هايي مي توانند به درستي نقش خود را ايفا کنند که به مسئوليت هاي اجتماعي مانند حفظ محيط زيست توجه داشته و آن را در اولويت قرار داده باشند . در هزاره فعلي تعريف اخلاق توجه به محيط زيست است و از طرفي استقرار نظام مديريت محيط زيستي موجب کاهش هزينه ها مي شود و نوعي توليد ثروت است و مديراني که به اين مسائل توجه داشته باشند علاوه بر اين مزايا سلامت شهروندان را نيز مورد توجه قرار داده اند . </a:t>
            </a:r>
            <a: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fa-I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93365"/>
            <a:ext cx="4276328" cy="487363"/>
          </a:xfrm>
        </p:spPr>
        <p:txBody>
          <a:bodyPr/>
          <a:lstStyle/>
          <a:p>
            <a:r>
              <a:rPr lang="fa-IR" dirty="0" smtClean="0"/>
              <a:t>حوزه هاي مديريت سبز</a:t>
            </a:r>
            <a:endParaRPr lang="fa-IR" dirty="0"/>
          </a:p>
        </p:txBody>
      </p:sp>
      <p:grpSp>
        <p:nvGrpSpPr>
          <p:cNvPr id="5" name="Group 4"/>
          <p:cNvGrpSpPr/>
          <p:nvPr/>
        </p:nvGrpSpPr>
        <p:grpSpPr>
          <a:xfrm>
            <a:off x="2051051" y="1557339"/>
            <a:ext cx="5041921" cy="4103709"/>
            <a:chOff x="2051051" y="1557339"/>
            <a:chExt cx="5041921" cy="4103709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invGray">
            <a:xfrm rot="16200000">
              <a:off x="4176365" y="2312392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invGray">
            <a:xfrm rot="3465783">
              <a:off x="4581399" y="4704733"/>
              <a:ext cx="792162" cy="288925"/>
            </a:xfrm>
            <a:prstGeom prst="rightArrow">
              <a:avLst>
                <a:gd name="adj1" fmla="val 35167"/>
                <a:gd name="adj2" fmla="val 111028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invGray">
            <a:xfrm rot="13784082">
              <a:off x="3277359" y="2691000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invGray">
            <a:xfrm rot="8316452">
              <a:off x="3200426" y="4230871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invGray">
            <a:xfrm rot="1798482">
              <a:off x="5167263" y="4183631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invGray">
            <a:xfrm rot="10800000">
              <a:off x="2946400" y="3579813"/>
              <a:ext cx="863600" cy="288925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140203" y="1557339"/>
              <a:ext cx="792164" cy="431801"/>
              <a:chOff x="2421" y="1505"/>
              <a:chExt cx="499" cy="272"/>
            </a:xfrm>
          </p:grpSpPr>
          <p:sp>
            <p:nvSpPr>
              <p:cNvPr id="42" name="Oval 11"/>
              <p:cNvSpPr>
                <a:spLocks noChangeArrowheads="1"/>
              </p:cNvSpPr>
              <p:nvPr/>
            </p:nvSpPr>
            <p:spPr bwMode="gray">
              <a:xfrm>
                <a:off x="2421" y="1505"/>
                <a:ext cx="499" cy="2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3" name="Oval 12"/>
              <p:cNvSpPr>
                <a:spLocks noChangeArrowheads="1"/>
              </p:cNvSpPr>
              <p:nvPr/>
            </p:nvSpPr>
            <p:spPr bwMode="gray">
              <a:xfrm>
                <a:off x="2597" y="155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1"/>
                <a:r>
                  <a:rPr lang="fa-IR" b="1" dirty="0" smtClean="0">
                    <a:cs typeface="Zar" pitchFamily="2" charset="-78"/>
                  </a:rPr>
                  <a:t>آب</a:t>
                </a:r>
                <a:endParaRPr lang="fa-IR" b="1" dirty="0">
                  <a:cs typeface="Zar" pitchFamily="2" charset="-78"/>
                </a:endParaRPr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051051" y="3428997"/>
              <a:ext cx="792161" cy="463549"/>
              <a:chOff x="1292" y="2594"/>
              <a:chExt cx="499" cy="292"/>
            </a:xfrm>
          </p:grpSpPr>
          <p:sp>
            <p:nvSpPr>
              <p:cNvPr id="40" name="Oval 14"/>
              <p:cNvSpPr>
                <a:spLocks noChangeArrowheads="1"/>
              </p:cNvSpPr>
              <p:nvPr/>
            </p:nvSpPr>
            <p:spPr bwMode="gray">
              <a:xfrm>
                <a:off x="1292" y="2594"/>
                <a:ext cx="499" cy="29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41" name="Oval 15"/>
              <p:cNvSpPr>
                <a:spLocks noChangeArrowheads="1"/>
              </p:cNvSpPr>
              <p:nvPr/>
            </p:nvSpPr>
            <p:spPr bwMode="gray">
              <a:xfrm>
                <a:off x="1474" y="2679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1"/>
                <a:r>
                  <a:rPr lang="fa-IR" b="1" dirty="0" smtClean="0">
                    <a:cs typeface="Zar" pitchFamily="2" charset="-78"/>
                  </a:rPr>
                  <a:t>تداركات</a:t>
                </a:r>
                <a:endParaRPr lang="fa-IR" b="1" dirty="0">
                  <a:cs typeface="Zar" pitchFamily="2" charset="-78"/>
                </a:endParaRPr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492493" y="5229247"/>
              <a:ext cx="792160" cy="431801"/>
              <a:chOff x="2200" y="3709"/>
              <a:chExt cx="499" cy="272"/>
            </a:xfrm>
          </p:grpSpPr>
          <p:sp>
            <p:nvSpPr>
              <p:cNvPr id="38" name="Oval 17"/>
              <p:cNvSpPr>
                <a:spLocks noChangeArrowheads="1"/>
              </p:cNvSpPr>
              <p:nvPr/>
            </p:nvSpPr>
            <p:spPr bwMode="gray">
              <a:xfrm>
                <a:off x="2200" y="3709"/>
                <a:ext cx="499" cy="2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gray">
              <a:xfrm>
                <a:off x="2421" y="3794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5651518" y="2133598"/>
              <a:ext cx="792164" cy="431799"/>
              <a:chOff x="3705" y="1881"/>
              <a:chExt cx="499" cy="272"/>
            </a:xfrm>
          </p:grpSpPr>
          <p:sp>
            <p:nvSpPr>
              <p:cNvPr id="36" name="Oval 20"/>
              <p:cNvSpPr>
                <a:spLocks noChangeArrowheads="1"/>
              </p:cNvSpPr>
              <p:nvPr/>
            </p:nvSpPr>
            <p:spPr bwMode="gray">
              <a:xfrm>
                <a:off x="3705" y="1881"/>
                <a:ext cx="499" cy="2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7" name="Oval 21"/>
              <p:cNvSpPr>
                <a:spLocks noChangeArrowheads="1"/>
              </p:cNvSpPr>
              <p:nvPr/>
            </p:nvSpPr>
            <p:spPr bwMode="gray">
              <a:xfrm>
                <a:off x="3882" y="1965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1"/>
                <a:r>
                  <a:rPr lang="fa-IR" sz="1600" b="1" dirty="0" smtClean="0">
                    <a:cs typeface="Zar" pitchFamily="2" charset="-78"/>
                  </a:rPr>
                  <a:t>انرژي</a:t>
                </a:r>
                <a:endParaRPr lang="fa-IR" sz="1600" b="1" dirty="0">
                  <a:cs typeface="Zar" pitchFamily="2" charset="-78"/>
                </a:endParaRPr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6300808" y="3532189"/>
              <a:ext cx="792164" cy="401637"/>
              <a:chOff x="3969" y="2659"/>
              <a:chExt cx="499" cy="253"/>
            </a:xfrm>
          </p:grpSpPr>
          <p:sp>
            <p:nvSpPr>
              <p:cNvPr id="34" name="Oval 23"/>
              <p:cNvSpPr>
                <a:spLocks noChangeArrowheads="1"/>
              </p:cNvSpPr>
              <p:nvPr/>
            </p:nvSpPr>
            <p:spPr bwMode="gray">
              <a:xfrm>
                <a:off x="3969" y="2659"/>
                <a:ext cx="499" cy="25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5" name="Oval 24"/>
              <p:cNvSpPr>
                <a:spLocks noChangeArrowheads="1"/>
              </p:cNvSpPr>
              <p:nvPr/>
            </p:nvSpPr>
            <p:spPr bwMode="gray">
              <a:xfrm>
                <a:off x="4145" y="2724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1"/>
                <a:r>
                  <a:rPr lang="fa-IR" b="1" dirty="0" smtClean="0">
                    <a:cs typeface="Zar" pitchFamily="2" charset="-78"/>
                  </a:rPr>
                  <a:t>كاغذ</a:t>
                </a:r>
                <a:endParaRPr lang="fa-IR" b="1" dirty="0">
                  <a:cs typeface="Zar" pitchFamily="2" charset="-78"/>
                </a:endParaRPr>
              </a:p>
            </p:txBody>
          </p:sp>
        </p:grp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4787901" y="5229219"/>
              <a:ext cx="1008064" cy="431799"/>
              <a:chOff x="3171" y="3582"/>
              <a:chExt cx="635" cy="272"/>
            </a:xfrm>
          </p:grpSpPr>
          <p:sp>
            <p:nvSpPr>
              <p:cNvPr id="32" name="Oval 26"/>
              <p:cNvSpPr>
                <a:spLocks noChangeArrowheads="1"/>
              </p:cNvSpPr>
              <p:nvPr/>
            </p:nvSpPr>
            <p:spPr bwMode="gray">
              <a:xfrm>
                <a:off x="3171" y="3582"/>
                <a:ext cx="635" cy="2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 dirty="0"/>
              </a:p>
            </p:txBody>
          </p:sp>
          <p:sp>
            <p:nvSpPr>
              <p:cNvPr id="33" name="Oval 27"/>
              <p:cNvSpPr>
                <a:spLocks noChangeArrowheads="1"/>
              </p:cNvSpPr>
              <p:nvPr/>
            </p:nvSpPr>
            <p:spPr bwMode="gray">
              <a:xfrm>
                <a:off x="3443" y="3667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1"/>
                <a:r>
                  <a:rPr lang="fa-IR" sz="1600" b="1" dirty="0" smtClean="0">
                    <a:cs typeface="Zar" pitchFamily="2" charset="-78"/>
                  </a:rPr>
                  <a:t>حمل و نقل</a:t>
                </a:r>
                <a:endParaRPr lang="fa-IR" sz="1600" b="1" dirty="0">
                  <a:cs typeface="Zar" pitchFamily="2" charset="-78"/>
                </a:endParaRPr>
              </a:p>
            </p:txBody>
          </p:sp>
        </p:grpSp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3733800" y="2870200"/>
              <a:ext cx="1690688" cy="1690688"/>
              <a:chOff x="2352" y="1808"/>
              <a:chExt cx="1065" cy="1065"/>
            </a:xfrm>
          </p:grpSpPr>
          <p:sp>
            <p:nvSpPr>
              <p:cNvPr id="26" name="Oval 31"/>
              <p:cNvSpPr>
                <a:spLocks noChangeArrowheads="1"/>
              </p:cNvSpPr>
              <p:nvPr/>
            </p:nvSpPr>
            <p:spPr bwMode="gray">
              <a:xfrm>
                <a:off x="2352" y="1808"/>
                <a:ext cx="1065" cy="10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27" name="Oval 32"/>
              <p:cNvSpPr>
                <a:spLocks noChangeArrowheads="1"/>
              </p:cNvSpPr>
              <p:nvPr/>
            </p:nvSpPr>
            <p:spPr bwMode="gray">
              <a:xfrm>
                <a:off x="2416" y="1878"/>
                <a:ext cx="959" cy="95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28" name="Oval 33"/>
              <p:cNvSpPr>
                <a:spLocks noChangeArrowheads="1"/>
              </p:cNvSpPr>
              <p:nvPr/>
            </p:nvSpPr>
            <p:spPr bwMode="gray">
              <a:xfrm>
                <a:off x="2430" y="1890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29" name="Oval 34"/>
              <p:cNvSpPr>
                <a:spLocks noChangeArrowheads="1"/>
              </p:cNvSpPr>
              <p:nvPr/>
            </p:nvSpPr>
            <p:spPr bwMode="gray">
              <a:xfrm>
                <a:off x="2441" y="1896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30" name="Oval 35"/>
              <p:cNvSpPr>
                <a:spLocks noChangeArrowheads="1"/>
              </p:cNvSpPr>
              <p:nvPr/>
            </p:nvSpPr>
            <p:spPr bwMode="gray">
              <a:xfrm>
                <a:off x="2451" y="1905"/>
                <a:ext cx="861" cy="8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31" name="Oval 36"/>
              <p:cNvSpPr>
                <a:spLocks noChangeArrowheads="1"/>
              </p:cNvSpPr>
              <p:nvPr/>
            </p:nvSpPr>
            <p:spPr bwMode="gray">
              <a:xfrm>
                <a:off x="2502" y="1928"/>
                <a:ext cx="765" cy="6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a-IR"/>
              </a:p>
            </p:txBody>
          </p:sp>
        </p:grp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3956102" y="3470275"/>
              <a:ext cx="1269899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sz="2000" b="1" dirty="0" smtClean="0">
                  <a:solidFill>
                    <a:schemeClr val="tx2">
                      <a:lumMod val="75000"/>
                    </a:schemeClr>
                  </a:solidFill>
                  <a:cs typeface="Titr" pitchFamily="2" charset="-78"/>
                </a:rPr>
                <a:t>مديريت سبز</a:t>
              </a:r>
              <a:endParaRPr lang="en-US" sz="2000" b="1" dirty="0">
                <a:solidFill>
                  <a:schemeClr val="tx2">
                    <a:lumMod val="75000"/>
                  </a:schemeClr>
                </a:solidFill>
                <a:cs typeface="Titr" pitchFamily="2" charset="-78"/>
              </a:endParaRPr>
            </a:p>
          </p:txBody>
        </p:sp>
      </p:grpSp>
      <p:sp>
        <p:nvSpPr>
          <p:cNvPr id="44" name="AutoShape 3"/>
          <p:cNvSpPr>
            <a:spLocks noChangeArrowheads="1"/>
          </p:cNvSpPr>
          <p:nvPr/>
        </p:nvSpPr>
        <p:spPr bwMode="invGray">
          <a:xfrm rot="18103973">
            <a:off x="5083172" y="2761285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5" name="AutoShape 3"/>
          <p:cNvSpPr>
            <a:spLocks noChangeArrowheads="1"/>
          </p:cNvSpPr>
          <p:nvPr/>
        </p:nvSpPr>
        <p:spPr bwMode="invGray">
          <a:xfrm rot="201191">
            <a:off x="5443868" y="3595936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6" name="AutoShape 4"/>
          <p:cNvSpPr>
            <a:spLocks noChangeArrowheads="1"/>
          </p:cNvSpPr>
          <p:nvPr/>
        </p:nvSpPr>
        <p:spPr bwMode="invGray">
          <a:xfrm rot="6626035">
            <a:off x="3873510" y="4714242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gray">
          <a:xfrm>
            <a:off x="2699792" y="2132533"/>
            <a:ext cx="720080" cy="432371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fa-IR" b="1" dirty="0" smtClean="0">
                <a:cs typeface="Zar" pitchFamily="2" charset="-78"/>
              </a:rPr>
              <a:t>خريد</a:t>
            </a:r>
            <a:endParaRPr lang="fa-IR" b="1" dirty="0">
              <a:cs typeface="Zar" pitchFamily="2" charset="-78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gray">
          <a:xfrm>
            <a:off x="2483768" y="4580806"/>
            <a:ext cx="792088" cy="43237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9" name="Oval 23"/>
          <p:cNvSpPr>
            <a:spLocks noChangeArrowheads="1"/>
          </p:cNvSpPr>
          <p:nvPr/>
        </p:nvSpPr>
        <p:spPr bwMode="gray">
          <a:xfrm>
            <a:off x="5940152" y="4436790"/>
            <a:ext cx="864096" cy="43237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50" name="Oval 24"/>
          <p:cNvSpPr>
            <a:spLocks noChangeArrowheads="1"/>
          </p:cNvSpPr>
          <p:nvPr/>
        </p:nvSpPr>
        <p:spPr bwMode="gray">
          <a:xfrm>
            <a:off x="6220371" y="4509120"/>
            <a:ext cx="223837" cy="2254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fa-IR" sz="1600" b="1" dirty="0" smtClean="0">
                <a:cs typeface="Zar" pitchFamily="2" charset="-78"/>
              </a:rPr>
              <a:t>پسماند</a:t>
            </a:r>
            <a:endParaRPr lang="fa-IR" b="1" dirty="0">
              <a:cs typeface="Zar" pitchFamily="2" charset="-78"/>
            </a:endParaRPr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gray">
          <a:xfrm>
            <a:off x="2763987" y="4715743"/>
            <a:ext cx="223837" cy="2254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fa-IR" b="1" dirty="0" smtClean="0">
                <a:cs typeface="Zar" pitchFamily="2" charset="-78"/>
              </a:rPr>
              <a:t>صدا</a:t>
            </a:r>
            <a:endParaRPr lang="fa-IR" b="1" dirty="0">
              <a:cs typeface="Zar" pitchFamily="2" charset="-78"/>
            </a:endParaRPr>
          </a:p>
        </p:txBody>
      </p:sp>
      <p:sp>
        <p:nvSpPr>
          <p:cNvPr id="52" name="Oval 15"/>
          <p:cNvSpPr>
            <a:spLocks noChangeArrowheads="1"/>
          </p:cNvSpPr>
          <p:nvPr/>
        </p:nvSpPr>
        <p:spPr bwMode="gray">
          <a:xfrm>
            <a:off x="3772099" y="5363815"/>
            <a:ext cx="223837" cy="2254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rtl="1"/>
            <a:r>
              <a:rPr lang="fa-IR" b="1" dirty="0" smtClean="0">
                <a:cs typeface="Zar" pitchFamily="2" charset="-78"/>
              </a:rPr>
              <a:t>هوا</a:t>
            </a:r>
            <a:endParaRPr lang="fa-IR" b="1" dirty="0"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88678"/>
            <a:ext cx="8280920" cy="4548634"/>
          </a:xfrm>
        </p:spPr>
        <p:txBody>
          <a:bodyPr/>
          <a:lstStyle/>
          <a:p>
            <a:pPr algn="justLow">
              <a:lnSpc>
                <a:spcPct val="150000"/>
              </a:lnSpc>
              <a:buNone/>
            </a:pPr>
            <a:r>
              <a:rPr lang="fa-IR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Zar" pitchFamily="2" charset="-78"/>
              </a:rPr>
              <a:t>1-مستندات قانوني</a:t>
            </a:r>
          </a:p>
          <a:p>
            <a:pPr algn="justLow">
              <a:lnSpc>
                <a:spcPct val="150000"/>
              </a:lnSpc>
              <a:buNone/>
            </a:pPr>
            <a:r>
              <a:rPr lang="fa-IR" sz="1600" dirty="0" smtClean="0">
                <a:latin typeface="Calibri" pitchFamily="34" charset="0"/>
                <a:ea typeface="Calibri" pitchFamily="34" charset="0"/>
                <a:cs typeface="Zar" pitchFamily="2" charset="-78"/>
              </a:rPr>
              <a:t>الف) </a:t>
            </a:r>
            <a:r>
              <a:rPr lang="fa-IR" sz="1600" u="sng" dirty="0" smtClean="0">
                <a:latin typeface="Calibri" pitchFamily="34" charset="0"/>
                <a:ea typeface="Calibri" pitchFamily="34" charset="0"/>
                <a:cs typeface="Zar" pitchFamily="2" charset="-78"/>
              </a:rPr>
              <a:t>ماده 66</a:t>
            </a:r>
            <a:r>
              <a:rPr lang="fa-IR" sz="1600" dirty="0" smtClean="0">
                <a:latin typeface="Calibri" pitchFamily="34" charset="0"/>
                <a:ea typeface="Calibri" pitchFamily="34" charset="0"/>
                <a:cs typeface="Zar" pitchFamily="2" charset="-78"/>
              </a:rPr>
              <a:t> قانون برنامه چهارم توسعه كشور و </a:t>
            </a:r>
            <a:r>
              <a:rPr lang="fa-IR" sz="1600" u="sng" dirty="0" smtClean="0">
                <a:latin typeface="Calibri" pitchFamily="34" charset="0"/>
                <a:ea typeface="Calibri" pitchFamily="34" charset="0"/>
                <a:cs typeface="Zar" pitchFamily="2" charset="-78"/>
              </a:rPr>
              <a:t>ماده 190</a:t>
            </a:r>
            <a:r>
              <a:rPr lang="fa-IR" sz="1600" dirty="0" smtClean="0">
                <a:latin typeface="Calibri" pitchFamily="34" charset="0"/>
                <a:ea typeface="Calibri" pitchFamily="34" charset="0"/>
                <a:cs typeface="Zar" pitchFamily="2" charset="-78"/>
              </a:rPr>
              <a:t> قانون برنامه پنجم توسعه كشور:</a:t>
            </a:r>
          </a:p>
          <a:p>
            <a:pPr algn="justLow">
              <a:lnSpc>
                <a:spcPct val="150000"/>
              </a:lnSpc>
              <a:buNone/>
            </a:pPr>
            <a:r>
              <a:rPr lang="fa-IR" sz="1600" dirty="0" smtClean="0">
                <a:latin typeface="Calibri" pitchFamily="34" charset="0"/>
                <a:ea typeface="Calibri" pitchFamily="34" charset="0"/>
                <a:cs typeface="Zar" pitchFamily="2" charset="-78"/>
              </a:rPr>
              <a:t>         كليه دستگاه هاي اجرايي و موسسات و نهادهاي عمومي غير دولتي موظفند جهت كاهش اعتبارات هزينه اي دولت، اعمال سياست هاي مصرف بهينه منابع پايه و محيط زيست براي اجراي برنامه مديريت سبز شامل مديريت مصرف انرژي، آب، مواد اوليه و تجهيزات   (شامل كاغذ)، كاهش مواد زائد جامد و بازيافت آنها در ساختمان ها و وسايط نقليه طبق آئين نامه اي كه توسط سازمان حفاظت محيط زيست و معاونت با همكاري دستگاه هاي ذي ربط تهيه و به تصويب هيأت وزيران خواهد رسيد اقدام نمايند.</a:t>
            </a:r>
            <a:endParaRPr lang="en-US" sz="1600" dirty="0" smtClean="0">
              <a:latin typeface="Calibri" pitchFamily="34" charset="0"/>
              <a:ea typeface="Calibri" pitchFamily="34" charset="0"/>
              <a:cs typeface="Zar" pitchFamily="2" charset="-78"/>
            </a:endParaRPr>
          </a:p>
          <a:p>
            <a:pPr algn="justLow">
              <a:lnSpc>
                <a:spcPct val="150000"/>
              </a:lnSpc>
              <a:buNone/>
            </a:pPr>
            <a:r>
              <a:rPr lang="fa-IR" sz="1600" dirty="0" smtClean="0">
                <a:latin typeface="Calibri" pitchFamily="34" charset="0"/>
                <a:ea typeface="Calibri" pitchFamily="34" charset="0"/>
                <a:cs typeface="Zar" pitchFamily="2" charset="-78"/>
              </a:rPr>
              <a:t>ب )</a:t>
            </a:r>
            <a:r>
              <a:rPr lang="fa-IR" sz="1600" u="sng" dirty="0" smtClean="0">
                <a:latin typeface="Calibri" pitchFamily="34" charset="0"/>
                <a:ea typeface="Calibri" pitchFamily="34" charset="0"/>
                <a:cs typeface="Zar" pitchFamily="2" charset="-78"/>
              </a:rPr>
              <a:t>آئين نامه اجرايي ماده 190</a:t>
            </a:r>
            <a:r>
              <a:rPr lang="fa-IR" sz="1600" dirty="0" smtClean="0">
                <a:latin typeface="Calibri" pitchFamily="34" charset="0"/>
                <a:ea typeface="Calibri" pitchFamily="34" charset="0"/>
                <a:cs typeface="Zar" pitchFamily="2" charset="-78"/>
              </a:rPr>
              <a:t> قانون برنامه پنجم توسعه كشور:</a:t>
            </a:r>
          </a:p>
          <a:p>
            <a:pPr algn="justLow">
              <a:lnSpc>
                <a:spcPct val="150000"/>
              </a:lnSpc>
              <a:buNone/>
            </a:pPr>
            <a:r>
              <a:rPr lang="fa-IR" sz="1600" dirty="0" smtClean="0">
                <a:latin typeface="Calibri" pitchFamily="34" charset="0"/>
                <a:ea typeface="Calibri" pitchFamily="34" charset="0"/>
                <a:cs typeface="Zar" pitchFamily="2" charset="-78"/>
              </a:rPr>
              <a:t>        طي تصويب نامه شماره 23519/ت/47631هـ مورخ 91/2/12هيأت وزيران، موضوع اجراي سياست هاي مديريت سبز به دستگاه هاي اجرايي ابلاغ گرديد.</a:t>
            </a:r>
          </a:p>
          <a:p>
            <a:pPr algn="justLow">
              <a:lnSpc>
                <a:spcPct val="150000"/>
              </a:lnSpc>
              <a:buNone/>
            </a:pP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Zar" pitchFamily="2" charset="-78"/>
              </a:rPr>
              <a:t>2-اضافه شدن شاخص جديدي تحت عنوان مديريت سبزبه شاخص هاي عمومي ارزيابي عملكرد دستگاه هاي اجرايي از سال 91.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Calibri" pitchFamily="34" charset="0"/>
              <a:cs typeface="Zar" pitchFamily="2" charset="-78"/>
            </a:endParaRPr>
          </a:p>
          <a:p>
            <a:pPr>
              <a:buNone/>
            </a:pPr>
            <a:endParaRPr lang="fa-IR" dirty="0">
              <a:cs typeface="Zar" pitchFamily="2" charset="-78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93365"/>
            <a:ext cx="2228586" cy="487363"/>
          </a:xfrm>
        </p:spPr>
        <p:txBody>
          <a:bodyPr/>
          <a:lstStyle/>
          <a:p>
            <a:r>
              <a:rPr lang="fa-IR" sz="2800" dirty="0" smtClean="0">
                <a:cs typeface="Zar" pitchFamily="2" charset="-78"/>
              </a:rPr>
              <a:t>ضرورت اجرا  </a:t>
            </a:r>
            <a:endParaRPr lang="en-US" sz="2800" dirty="0">
              <a:cs typeface="Zar" pitchFamily="2" charset="-78"/>
            </a:endParaRPr>
          </a:p>
        </p:txBody>
      </p:sp>
      <p:sp>
        <p:nvSpPr>
          <p:cNvPr id="7" name="Round Diagonal Corner Rectangle 6">
            <a:hlinkClick r:id="rId2" action="ppaction://hlinksldjump"/>
          </p:cNvPr>
          <p:cNvSpPr/>
          <p:nvPr/>
        </p:nvSpPr>
        <p:spPr bwMode="auto">
          <a:xfrm>
            <a:off x="6084168" y="5013176"/>
            <a:ext cx="576064" cy="288032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1100" b="1" dirty="0" smtClean="0">
                <a:solidFill>
                  <a:schemeClr val="accent4"/>
                </a:solidFill>
                <a:cs typeface="Zar" pitchFamily="2" charset="-78"/>
              </a:rPr>
              <a:t>نمايش</a:t>
            </a:r>
            <a:endParaRPr kumimoji="0" lang="fa-IR" sz="11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charset="0"/>
            </a:endParaRPr>
          </a:p>
        </p:txBody>
      </p:sp>
      <p:sp>
        <p:nvSpPr>
          <p:cNvPr id="8" name="Round Diagonal Corner Rectangle 7">
            <a:hlinkClick r:id="rId3" action="ppaction://hlinksldjump"/>
          </p:cNvPr>
          <p:cNvSpPr/>
          <p:nvPr/>
        </p:nvSpPr>
        <p:spPr bwMode="auto">
          <a:xfrm>
            <a:off x="6156176" y="5805264"/>
            <a:ext cx="576064" cy="288032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1100" b="1" dirty="0" smtClean="0">
                <a:solidFill>
                  <a:schemeClr val="accent4"/>
                </a:solidFill>
                <a:cs typeface="Zar" pitchFamily="2" charset="-78"/>
              </a:rPr>
              <a:t>نمايش</a:t>
            </a:r>
            <a:endParaRPr kumimoji="0" lang="fa-IR" sz="11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3240360" cy="487363"/>
          </a:xfrm>
        </p:spPr>
        <p:txBody>
          <a:bodyPr/>
          <a:lstStyle/>
          <a:p>
            <a:r>
              <a:rPr lang="fa-IR" sz="2800" dirty="0" smtClean="0"/>
              <a:t>انجمن مديريت سبزايران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91990"/>
            <a:ext cx="8191500" cy="3957290"/>
          </a:xfrm>
          <a:ln>
            <a:solidFill>
              <a:srgbClr val="008000"/>
            </a:solidFill>
          </a:ln>
          <a:effectLst>
            <a:glow rad="139700">
              <a:srgbClr val="008000">
                <a:alpha val="40000"/>
              </a:srgbClr>
            </a:glow>
          </a:effectLst>
        </p:spPr>
        <p:txBody>
          <a:bodyPr/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fa-IR" sz="1600" dirty="0" smtClean="0">
                <a:cs typeface="Zar" pitchFamily="2" charset="-78"/>
              </a:rPr>
              <a:t>مسئوليت اجرای مديريت سبز بر عهده سازمان حفاظت محيط زيست است كه برای اجرای برنامه مديريت سبز در کشور ، تفاهم نامه همکاری بين سازمان حفاظت محيط زيست و </a:t>
            </a:r>
            <a:r>
              <a:rPr lang="fa-IR" sz="1600" b="1" dirty="0" smtClean="0">
                <a:solidFill>
                  <a:srgbClr val="008000"/>
                </a:solidFill>
                <a:cs typeface="Zar" pitchFamily="2" charset="-78"/>
              </a:rPr>
              <a:t>انجمن مديريت سبز ايران </a:t>
            </a:r>
            <a:r>
              <a:rPr lang="fa-IR" sz="1600" dirty="0" smtClean="0">
                <a:cs typeface="Zar" pitchFamily="2" charset="-78"/>
              </a:rPr>
              <a:t>منعقد گرديده است. </a:t>
            </a:r>
            <a:endParaRPr lang="fa-IR" sz="1600" dirty="0" smtClean="0"/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fa-IR" sz="1600" dirty="0" smtClean="0">
                <a:cs typeface="Zar" pitchFamily="2" charset="-78"/>
              </a:rPr>
              <a:t>انجمن مديريت سبز ايران يك تشكل غيردولتي علمي و حرفه اي مديريت سبز در كشور است، كه براي يكپارچه سازي مسئوليت هاي اقتصادي، اجتماعي و زيست محيطي سازمان ها توليد علم و دانش مي نمايد.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fa-IR" sz="1600" dirty="0" smtClean="0">
                <a:cs typeface="Zar" pitchFamily="2" charset="-78"/>
              </a:rPr>
              <a:t>وب سايت انجمن مديريت سبز:</a:t>
            </a:r>
            <a:r>
              <a:rPr lang="en-US" sz="1600" dirty="0" smtClean="0">
                <a:solidFill>
                  <a:srgbClr val="008000"/>
                </a:solidFill>
                <a:cs typeface="Zar" pitchFamily="2" charset="-78"/>
              </a:rPr>
              <a:t>www.green-portal.org </a:t>
            </a:r>
            <a:r>
              <a:rPr lang="fa-IR" sz="1600" dirty="0" smtClean="0">
                <a:solidFill>
                  <a:srgbClr val="008000"/>
                </a:solidFill>
                <a:cs typeface="Zar" pitchFamily="2" charset="-78"/>
              </a:rPr>
              <a:t> </a:t>
            </a:r>
            <a:r>
              <a:rPr lang="fa-IR" sz="1600" dirty="0" smtClean="0">
                <a:cs typeface="Zar" pitchFamily="2" charset="-78"/>
              </a:rPr>
              <a:t>و</a:t>
            </a:r>
            <a:r>
              <a:rPr lang="fa-IR" sz="1600" dirty="0" smtClean="0">
                <a:solidFill>
                  <a:srgbClr val="008000"/>
                </a:solidFill>
                <a:cs typeface="Zar" pitchFamily="2" charset="-78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cs typeface="Zar" pitchFamily="2" charset="-78"/>
              </a:rPr>
              <a:t>www.iran-gma.com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fa-IR" sz="1600" u="sng" dirty="0" smtClean="0">
                <a:cs typeface="Zar" pitchFamily="2" charset="-78"/>
              </a:rPr>
              <a:t>آدرس:</a:t>
            </a:r>
            <a:r>
              <a:rPr lang="fa-IR" sz="1600" dirty="0" smtClean="0">
                <a:cs typeface="Zar" pitchFamily="2" charset="-78"/>
              </a:rPr>
              <a:t> تهران- خيابان سهروردي شمالي-بالاتر از ميدان پاليزي-كوچه بسطامي- پلاك 15- طبقه پنچم.</a:t>
            </a:r>
            <a:endParaRPr lang="en-US" sz="1600" dirty="0" smtClean="0">
              <a:cs typeface="Zar" pitchFamily="2" charset="-78"/>
            </a:endParaRP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fa-IR" sz="1600" dirty="0" smtClean="0">
                <a:cs typeface="Zar" pitchFamily="2" charset="-78"/>
              </a:rPr>
              <a:t> </a:t>
            </a:r>
            <a:r>
              <a:rPr lang="fa-IR" sz="1600" u="sng" dirty="0" smtClean="0">
                <a:cs typeface="Zar" pitchFamily="2" charset="-78"/>
              </a:rPr>
              <a:t>شماره تماس دبيرخانه انجمن :</a:t>
            </a:r>
            <a:r>
              <a:rPr lang="fa-IR" sz="1600" dirty="0" smtClean="0">
                <a:cs typeface="Zar" pitchFamily="2" charset="-78"/>
              </a:rPr>
              <a:t>سركار خانمها حيدري و حقيقت- 88515526-88515421-88515328 داخلي 115-118.</a:t>
            </a:r>
          </a:p>
          <a:p>
            <a:pPr>
              <a:lnSpc>
                <a:spcPct val="200000"/>
              </a:lnSpc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2909886" cy="487363"/>
          </a:xfrm>
        </p:spPr>
        <p:txBody>
          <a:bodyPr/>
          <a:lstStyle/>
          <a:p>
            <a:r>
              <a:rPr lang="fa-IR" dirty="0" smtClean="0">
                <a:cs typeface="Zar" pitchFamily="2" charset="-78"/>
              </a:rPr>
              <a:t>ساختار اجرايي</a:t>
            </a:r>
            <a:endParaRPr lang="fa-IR" dirty="0">
              <a:cs typeface="Zar" pitchFamily="2" charset="-78"/>
            </a:endParaRPr>
          </a:p>
        </p:txBody>
      </p:sp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251473" y="2276871"/>
            <a:ext cx="8281141" cy="3312241"/>
            <a:chOff x="1283" y="2901"/>
            <a:chExt cx="9491" cy="2615"/>
          </a:xfrm>
        </p:grpSpPr>
        <p:sp>
          <p:nvSpPr>
            <p:cNvPr id="118787" name="Rectangle 3"/>
            <p:cNvSpPr>
              <a:spLocks noChangeArrowheads="1"/>
            </p:cNvSpPr>
            <p:nvPr/>
          </p:nvSpPr>
          <p:spPr bwMode="auto">
            <a:xfrm>
              <a:off x="5492" y="2901"/>
              <a:ext cx="1643" cy="5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كميته راهبري</a:t>
              </a:r>
              <a:r>
                <a:rPr kumimoji="0" lang="fa-IR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 مديريت سبز</a:t>
              </a:r>
              <a:endPara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89" name="Rectangle 5"/>
            <p:cNvSpPr>
              <a:spLocks noChangeArrowheads="1"/>
            </p:cNvSpPr>
            <p:nvPr/>
          </p:nvSpPr>
          <p:spPr bwMode="auto">
            <a:xfrm>
              <a:off x="8149" y="3932"/>
              <a:ext cx="1057" cy="50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>
                <a:spcAft>
                  <a:spcPts val="1000"/>
                </a:spcAft>
              </a:pPr>
              <a:r>
                <a:rPr lang="fa-IR" sz="1400" b="1" dirty="0" smtClean="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دبيرخانه مديريت سبز</a:t>
              </a:r>
            </a:p>
          </p:txBody>
        </p:sp>
        <p:sp>
          <p:nvSpPr>
            <p:cNvPr id="118791" name="Rectangle 7"/>
            <p:cNvSpPr>
              <a:spLocks noChangeArrowheads="1"/>
            </p:cNvSpPr>
            <p:nvPr/>
          </p:nvSpPr>
          <p:spPr bwMode="auto">
            <a:xfrm>
              <a:off x="2356" y="4961"/>
              <a:ext cx="928" cy="5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>
                <a:spcAft>
                  <a:spcPts val="1000"/>
                </a:spcAft>
              </a:pPr>
              <a:r>
                <a:rPr lang="fa-IR" sz="1400" b="1" dirty="0" smtClean="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كميته اجرايي انرژي</a:t>
              </a:r>
            </a:p>
          </p:txBody>
        </p:sp>
        <p:sp>
          <p:nvSpPr>
            <p:cNvPr id="118792" name="Rectangle 8"/>
            <p:cNvSpPr>
              <a:spLocks noChangeArrowheads="1"/>
            </p:cNvSpPr>
            <p:nvPr/>
          </p:nvSpPr>
          <p:spPr bwMode="auto">
            <a:xfrm>
              <a:off x="3511" y="4961"/>
              <a:ext cx="922" cy="5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a-IR" sz="1400" b="1" dirty="0" smtClean="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كميته اجرايي خريد</a:t>
              </a:r>
            </a:p>
          </p:txBody>
        </p:sp>
        <p:sp>
          <p:nvSpPr>
            <p:cNvPr id="118793" name="Rectangle 9"/>
            <p:cNvSpPr>
              <a:spLocks noChangeArrowheads="1"/>
            </p:cNvSpPr>
            <p:nvPr/>
          </p:nvSpPr>
          <p:spPr bwMode="auto">
            <a:xfrm>
              <a:off x="4667" y="4961"/>
              <a:ext cx="939" cy="5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a-IR" sz="1400" b="1" dirty="0" smtClean="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كميته اجرايي تداركات</a:t>
              </a:r>
            </a:p>
          </p:txBody>
        </p:sp>
        <p:sp>
          <p:nvSpPr>
            <p:cNvPr id="118794" name="Rectangle 10"/>
            <p:cNvSpPr>
              <a:spLocks noChangeArrowheads="1"/>
            </p:cNvSpPr>
            <p:nvPr/>
          </p:nvSpPr>
          <p:spPr bwMode="auto">
            <a:xfrm>
              <a:off x="5822" y="4961"/>
              <a:ext cx="924" cy="5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>
                <a:spcAft>
                  <a:spcPts val="1000"/>
                </a:spcAft>
              </a:pPr>
              <a:r>
                <a:rPr lang="fa-IR" sz="1400" b="1" dirty="0" smtClean="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كميته اجرايي كاغذ</a:t>
              </a:r>
            </a:p>
          </p:txBody>
        </p:sp>
        <p:sp>
          <p:nvSpPr>
            <p:cNvPr id="118795" name="Rectangle 11"/>
            <p:cNvSpPr>
              <a:spLocks noChangeArrowheads="1"/>
            </p:cNvSpPr>
            <p:nvPr/>
          </p:nvSpPr>
          <p:spPr bwMode="auto">
            <a:xfrm>
              <a:off x="1283" y="4961"/>
              <a:ext cx="825" cy="5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a-IR" sz="1400" b="1" dirty="0" smtClean="0">
                  <a:solidFill>
                    <a:schemeClr val="tx1"/>
                  </a:solidFill>
                  <a:latin typeface="Arial" pitchFamily="34" charset="0"/>
                  <a:ea typeface="Arial" pitchFamily="34" charset="0"/>
                  <a:cs typeface="Arial" pitchFamily="34" charset="0"/>
                </a:rPr>
                <a:t>كميته اجرايي آب</a:t>
              </a:r>
            </a:p>
          </p:txBody>
        </p:sp>
        <p:cxnSp>
          <p:nvCxnSpPr>
            <p:cNvPr id="118796" name="AutoShape 12"/>
            <p:cNvCxnSpPr>
              <a:cxnSpLocks noChangeShapeType="1"/>
            </p:cNvCxnSpPr>
            <p:nvPr/>
          </p:nvCxnSpPr>
          <p:spPr bwMode="auto">
            <a:xfrm rot="5400000">
              <a:off x="5534" y="4178"/>
              <a:ext cx="1530" cy="36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797" name="AutoShape 13"/>
            <p:cNvCxnSpPr>
              <a:cxnSpLocks noChangeShapeType="1"/>
            </p:cNvCxnSpPr>
            <p:nvPr/>
          </p:nvCxnSpPr>
          <p:spPr bwMode="auto">
            <a:xfrm rot="10800000">
              <a:off x="1613" y="4720"/>
              <a:ext cx="9161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798" name="AutoShape 14"/>
            <p:cNvCxnSpPr>
              <a:cxnSpLocks noChangeShapeType="1"/>
            </p:cNvCxnSpPr>
            <p:nvPr/>
          </p:nvCxnSpPr>
          <p:spPr bwMode="auto">
            <a:xfrm>
              <a:off x="2851" y="4711"/>
              <a:ext cx="0" cy="24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799" name="AutoShape 15"/>
            <p:cNvCxnSpPr>
              <a:cxnSpLocks noChangeShapeType="1"/>
            </p:cNvCxnSpPr>
            <p:nvPr/>
          </p:nvCxnSpPr>
          <p:spPr bwMode="auto">
            <a:xfrm>
              <a:off x="3924" y="4711"/>
              <a:ext cx="0" cy="24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800" name="AutoShape 16"/>
            <p:cNvCxnSpPr>
              <a:cxnSpLocks noChangeShapeType="1"/>
            </p:cNvCxnSpPr>
            <p:nvPr/>
          </p:nvCxnSpPr>
          <p:spPr bwMode="auto">
            <a:xfrm>
              <a:off x="7227" y="4711"/>
              <a:ext cx="0" cy="24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801" name="AutoShape 17"/>
            <p:cNvCxnSpPr>
              <a:cxnSpLocks noChangeShapeType="1"/>
            </p:cNvCxnSpPr>
            <p:nvPr/>
          </p:nvCxnSpPr>
          <p:spPr bwMode="auto">
            <a:xfrm>
              <a:off x="8545" y="4711"/>
              <a:ext cx="0" cy="249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8803" name="AutoShape 19"/>
            <p:cNvCxnSpPr>
              <a:cxnSpLocks noChangeShapeType="1"/>
            </p:cNvCxnSpPr>
            <p:nvPr/>
          </p:nvCxnSpPr>
          <p:spPr bwMode="auto">
            <a:xfrm flipH="1">
              <a:off x="6299" y="4195"/>
              <a:ext cx="1834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206199" y="4869160"/>
            <a:ext cx="805961" cy="7200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>
              <a:spcAft>
                <a:spcPts val="1000"/>
              </a:spcAft>
            </a:pPr>
            <a:r>
              <a:rPr lang="fa-IR" sz="1400" b="1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كميته اجرايي پسماند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228184" y="4881383"/>
            <a:ext cx="805961" cy="7078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>
              <a:spcAft>
                <a:spcPts val="1000"/>
              </a:spcAft>
            </a:pPr>
            <a:r>
              <a:rPr lang="fa-IR" sz="1400" b="1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كميته اجرايي هوا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222423" y="4869160"/>
            <a:ext cx="805961" cy="7200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>
              <a:spcAft>
                <a:spcPts val="1000"/>
              </a:spcAft>
            </a:pPr>
            <a:r>
              <a:rPr lang="fa-IR" sz="1400" b="1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كميته اجرايي صدا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8230535" y="4869160"/>
            <a:ext cx="805961" cy="7200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>
              <a:spcAft>
                <a:spcPts val="1000"/>
              </a:spcAft>
            </a:pPr>
            <a:r>
              <a:rPr lang="fa-IR" sz="1400" b="1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كميته اجرايي حمل و نقل</a:t>
            </a:r>
          </a:p>
        </p:txBody>
      </p:sp>
      <p:cxnSp>
        <p:nvCxnSpPr>
          <p:cNvPr id="30" name="AutoShape 17"/>
          <p:cNvCxnSpPr>
            <a:cxnSpLocks noChangeShapeType="1"/>
          </p:cNvCxnSpPr>
          <p:nvPr/>
        </p:nvCxnSpPr>
        <p:spPr bwMode="auto">
          <a:xfrm>
            <a:off x="7596336" y="4581128"/>
            <a:ext cx="0" cy="315391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AutoShape 17"/>
          <p:cNvCxnSpPr>
            <a:cxnSpLocks noChangeShapeType="1"/>
          </p:cNvCxnSpPr>
          <p:nvPr/>
        </p:nvCxnSpPr>
        <p:spPr bwMode="auto">
          <a:xfrm>
            <a:off x="8532440" y="4581128"/>
            <a:ext cx="0" cy="315391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AutoShape 15"/>
          <p:cNvCxnSpPr>
            <a:cxnSpLocks noChangeShapeType="1"/>
          </p:cNvCxnSpPr>
          <p:nvPr/>
        </p:nvCxnSpPr>
        <p:spPr bwMode="auto">
          <a:xfrm>
            <a:off x="3563888" y="4581128"/>
            <a:ext cx="0" cy="315391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AutoShape 15"/>
          <p:cNvCxnSpPr>
            <a:cxnSpLocks noChangeShapeType="1"/>
          </p:cNvCxnSpPr>
          <p:nvPr/>
        </p:nvCxnSpPr>
        <p:spPr bwMode="auto">
          <a:xfrm>
            <a:off x="539552" y="4569475"/>
            <a:ext cx="0" cy="315391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645493"/>
            <a:ext cx="4276328" cy="487363"/>
          </a:xfrm>
        </p:spPr>
        <p:txBody>
          <a:bodyPr/>
          <a:lstStyle/>
          <a:p>
            <a:pPr algn="ctr"/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Zar" pitchFamily="2" charset="-78"/>
              </a:rPr>
              <a:t>اعضاء پيشنهادي </a:t>
            </a:r>
            <a:b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Zar" pitchFamily="2" charset="-78"/>
              </a:rPr>
            </a:b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Zar" pitchFamily="2" charset="-78"/>
              </a:rPr>
              <a:t>كميته راهبري ستاد وزارتخانه</a:t>
            </a:r>
            <a:endParaRPr lang="fa-IR" sz="2800" dirty="0">
              <a:solidFill>
                <a:schemeClr val="accent5">
                  <a:lumMod val="50000"/>
                </a:schemeClr>
              </a:solidFill>
              <a:cs typeface="Za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3568" y="2582912"/>
          <a:ext cx="7662618" cy="185420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680128"/>
                <a:gridCol w="2637378"/>
                <a:gridCol w="4345112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رديف</a:t>
                      </a:r>
                      <a:endParaRPr lang="fa-IR" dirty="0">
                        <a:cs typeface="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سمت در كميته</a:t>
                      </a:r>
                      <a:endParaRPr lang="fa-IR" dirty="0">
                        <a:cs typeface="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سمت در ستاد</a:t>
                      </a:r>
                      <a:r>
                        <a:rPr lang="fa-IR" baseline="0" dirty="0" smtClean="0"/>
                        <a:t> وزارتخانه</a:t>
                      </a:r>
                      <a:endParaRPr lang="fa-IR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1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رئيس كميته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معاون توسعه مديريت، هماهنگي</a:t>
                      </a:r>
                      <a:r>
                        <a:rPr lang="fa-IR" sz="1600" baseline="0" dirty="0" smtClean="0">
                          <a:cs typeface="Zar" pitchFamily="2" charset="-78"/>
                        </a:rPr>
                        <a:t> و امور پشتيباني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2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عضو، دبير و مسئول دبيرخانه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رئيس مركز نوسازي و تحول اداري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3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عضو</a:t>
                      </a:r>
                      <a:r>
                        <a:rPr lang="fa-IR" sz="1600" baseline="0" dirty="0" smtClean="0">
                          <a:cs typeface="Zar" pitchFamily="2" charset="-78"/>
                        </a:rPr>
                        <a:t> و مسئول اجرا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مديركل امور</a:t>
                      </a:r>
                      <a:r>
                        <a:rPr lang="fa-IR" sz="1600" baseline="0" dirty="0" smtClean="0">
                          <a:cs typeface="Zar" pitchFamily="2" charset="-78"/>
                        </a:rPr>
                        <a:t> اداري و پشتيباني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4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عضو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Zar" pitchFamily="2" charset="-78"/>
                        </a:rPr>
                        <a:t>ذيحساب و مديركل امور مالي</a:t>
                      </a:r>
                      <a:endParaRPr lang="fa-IR" sz="1600" dirty="0">
                        <a:cs typeface="Za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755576" y="1760686"/>
            <a:ext cx="5016996" cy="3900562"/>
          </a:xfrm>
          <a:solidFill>
            <a:schemeClr val="accent5"/>
          </a:solidFill>
          <a:ln>
            <a:solidFill>
              <a:srgbClr val="9900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a-IR" sz="1800" dirty="0" smtClean="0">
                <a:cs typeface="Zar" pitchFamily="2" charset="-78"/>
                <a:sym typeface="WingDings"/>
              </a:rPr>
              <a:t>1-تشكيل كميته راهبري مديريت سبز.</a:t>
            </a:r>
          </a:p>
          <a:p>
            <a:pPr>
              <a:buNone/>
            </a:pPr>
            <a:r>
              <a:rPr lang="fa-IR" sz="1800" dirty="0" smtClean="0">
                <a:cs typeface="Zar" pitchFamily="2" charset="-78"/>
                <a:sym typeface="WingDings"/>
              </a:rPr>
              <a:t>2-تشكيل تيم هاي اجرايي 9 گانه.</a:t>
            </a:r>
          </a:p>
          <a:p>
            <a:pPr>
              <a:buNone/>
            </a:pPr>
            <a:r>
              <a:rPr lang="fa-IR" sz="1800" dirty="0" smtClean="0">
                <a:cs typeface="Zar" pitchFamily="2" charset="-78"/>
                <a:sym typeface="WingDings"/>
              </a:rPr>
              <a:t>3-برگزاري دوره آموزشي براي اعضاء تيم هاي 9 گانه وكليه پرسنل.</a:t>
            </a:r>
          </a:p>
          <a:p>
            <a:pPr>
              <a:buNone/>
            </a:pPr>
            <a:r>
              <a:rPr lang="fa-IR" sz="1800" dirty="0" smtClean="0">
                <a:cs typeface="Zar" pitchFamily="2" charset="-78"/>
                <a:sym typeface="WingDings"/>
              </a:rPr>
              <a:t>4-تشكيل دبيرخانه مديريت سبز.</a:t>
            </a:r>
          </a:p>
          <a:p>
            <a:pPr>
              <a:buNone/>
            </a:pPr>
            <a:r>
              <a:rPr lang="fa-IR" sz="1800" dirty="0" smtClean="0">
                <a:cs typeface="Zar" pitchFamily="2" charset="-78"/>
                <a:sym typeface="WingDings"/>
              </a:rPr>
              <a:t>5-خودمميزي بر اساس چك ليست هاي 9 گانه توسط تيم هاي اجرايي.</a:t>
            </a:r>
          </a:p>
          <a:p>
            <a:pPr>
              <a:buNone/>
            </a:pPr>
            <a:r>
              <a:rPr lang="fa-IR" sz="1800" dirty="0" smtClean="0">
                <a:cs typeface="Zar" pitchFamily="2" charset="-78"/>
                <a:sym typeface="WingDings"/>
              </a:rPr>
              <a:t>6-شناسايي فرصتهاي بهبود،اولويت بندي وتعريف پروژه هاي بهبود.</a:t>
            </a:r>
          </a:p>
          <a:p>
            <a:pPr>
              <a:buNone/>
            </a:pPr>
            <a:r>
              <a:rPr lang="fa-IR" sz="1800" dirty="0" smtClean="0">
                <a:cs typeface="Zar" pitchFamily="2" charset="-78"/>
                <a:sym typeface="WingDings"/>
              </a:rPr>
              <a:t>7-مميزي توسط شخص ثالث.</a:t>
            </a:r>
          </a:p>
          <a:p>
            <a:pPr>
              <a:buNone/>
            </a:pPr>
            <a:r>
              <a:rPr lang="fa-IR" sz="1800" dirty="0" smtClean="0">
                <a:cs typeface="Zar" pitchFamily="2" charset="-78"/>
                <a:sym typeface="WingDings"/>
              </a:rPr>
              <a:t>8- دريافت گواهينامه بين المللی "دفتر کار سبز" بر اساس بلوغ سازمانی بطور مشترک از سازمان حفاظت از محيط زيست و جامعه مديريت سبز اروپا.</a:t>
            </a:r>
            <a:r>
              <a:rPr lang="fa-IR" sz="1800" dirty="0" smtClean="0"/>
              <a:t/>
            </a:r>
            <a:br>
              <a:rPr lang="fa-IR" sz="1800" dirty="0" smtClean="0"/>
            </a:br>
            <a:endParaRPr lang="fa-IR" sz="1800" dirty="0" smtClean="0">
              <a:cs typeface="Zar" pitchFamily="2" charset="-78"/>
              <a:sym typeface="WingDings"/>
            </a:endParaRPr>
          </a:p>
          <a:p>
            <a:pPr>
              <a:buNone/>
            </a:pPr>
            <a:endParaRPr lang="fa-IR" sz="1800" dirty="0" smtClean="0">
              <a:cs typeface="Zar" pitchFamily="2" charset="-78"/>
              <a:sym typeface="WingDings"/>
            </a:endParaRPr>
          </a:p>
          <a:p>
            <a:pPr>
              <a:buNone/>
            </a:pPr>
            <a:endParaRPr lang="en-US" sz="1800" dirty="0" smtClean="0">
              <a:cs typeface="Zar" pitchFamily="2" charset="-78"/>
            </a:endParaRPr>
          </a:p>
          <a:p>
            <a:pPr>
              <a:buNone/>
            </a:pPr>
            <a:endParaRPr lang="fa-IR" dirty="0">
              <a:cs typeface="Zar" pitchFamily="2" charset="-78"/>
            </a:endParaRPr>
          </a:p>
        </p:txBody>
      </p:sp>
      <p:sp>
        <p:nvSpPr>
          <p:cNvPr id="5" name="Left Arrow Callout 4"/>
          <p:cNvSpPr/>
          <p:nvPr/>
        </p:nvSpPr>
        <p:spPr bwMode="auto">
          <a:xfrm>
            <a:off x="5868144" y="3068960"/>
            <a:ext cx="2498576" cy="936104"/>
          </a:xfrm>
          <a:prstGeom prst="leftArrowCallout">
            <a:avLst>
              <a:gd name="adj1" fmla="val 25000"/>
              <a:gd name="adj2" fmla="val 22980"/>
              <a:gd name="adj3" fmla="val 82576"/>
              <a:gd name="adj4" fmla="val 64977"/>
            </a:avLst>
          </a:prstGeom>
          <a:solidFill>
            <a:srgbClr val="99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>
              <a:defRPr/>
            </a:pPr>
            <a:endParaRPr lang="fa-IR" sz="1600" b="1" kern="0" dirty="0" smtClean="0">
              <a:solidFill>
                <a:schemeClr val="bg1"/>
              </a:solidFill>
              <a:cs typeface="Zar" pitchFamily="2" charset="-78"/>
            </a:endParaRPr>
          </a:p>
          <a:p>
            <a:pPr lvl="0" algn="ctr" rtl="1">
              <a:defRPr/>
            </a:pPr>
            <a:r>
              <a:rPr lang="fa-IR" sz="1600" b="1" kern="0" dirty="0" smtClean="0">
                <a:solidFill>
                  <a:schemeClr val="bg1"/>
                </a:solidFill>
                <a:cs typeface="Zar" pitchFamily="2" charset="-78"/>
              </a:rPr>
              <a:t>مراحل جاري سازي مديريت سبز</a:t>
            </a:r>
            <a:endParaRPr lang="en-US" sz="1600" b="1" kern="0" dirty="0">
              <a:solidFill>
                <a:schemeClr val="bg1"/>
              </a:solidFill>
              <a:cs typeface="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بند1-4- پروژه بهسازي فضاي اداري">
  <a:themeElements>
    <a:clrScheme name="Office Theme 3">
      <a:dk1>
        <a:srgbClr val="000000"/>
      </a:dk1>
      <a:lt1>
        <a:srgbClr val="FFFFFF"/>
      </a:lt1>
      <a:dk2>
        <a:srgbClr val="220D8D"/>
      </a:dk2>
      <a:lt2>
        <a:srgbClr val="C0C0C0"/>
      </a:lt2>
      <a:accent1>
        <a:srgbClr val="E5730B"/>
      </a:accent1>
      <a:accent2>
        <a:srgbClr val="4FB0E1"/>
      </a:accent2>
      <a:accent3>
        <a:srgbClr val="FFFFFF"/>
      </a:accent3>
      <a:accent4>
        <a:srgbClr val="000000"/>
      </a:accent4>
      <a:accent5>
        <a:srgbClr val="F0BCAA"/>
      </a:accent5>
      <a:accent6>
        <a:srgbClr val="479FCC"/>
      </a:accent6>
      <a:hlink>
        <a:srgbClr val="1A72D2"/>
      </a:hlink>
      <a:folHlink>
        <a:srgbClr val="AAC8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5730B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F0BCA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بند1-4- پروژه بهسازي فضاي اداري">
  <a:themeElements>
    <a:clrScheme name="Office Theme 3">
      <a:dk1>
        <a:srgbClr val="000000"/>
      </a:dk1>
      <a:lt1>
        <a:srgbClr val="FFFFFF"/>
      </a:lt1>
      <a:dk2>
        <a:srgbClr val="220D8D"/>
      </a:dk2>
      <a:lt2>
        <a:srgbClr val="C0C0C0"/>
      </a:lt2>
      <a:accent1>
        <a:srgbClr val="E5730B"/>
      </a:accent1>
      <a:accent2>
        <a:srgbClr val="4FB0E1"/>
      </a:accent2>
      <a:accent3>
        <a:srgbClr val="FFFFFF"/>
      </a:accent3>
      <a:accent4>
        <a:srgbClr val="000000"/>
      </a:accent4>
      <a:accent5>
        <a:srgbClr val="F0BCAA"/>
      </a:accent5>
      <a:accent6>
        <a:srgbClr val="479FCC"/>
      </a:accent6>
      <a:hlink>
        <a:srgbClr val="1A72D2"/>
      </a:hlink>
      <a:folHlink>
        <a:srgbClr val="AAC8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229450"/>
        </a:accent1>
        <a:accent2>
          <a:srgbClr val="E3892F"/>
        </a:accent2>
        <a:accent3>
          <a:srgbClr val="FFFFFF"/>
        </a:accent3>
        <a:accent4>
          <a:srgbClr val="000000"/>
        </a:accent4>
        <a:accent5>
          <a:srgbClr val="ABC8B3"/>
        </a:accent5>
        <a:accent6>
          <a:srgbClr val="CE7C2A"/>
        </a:accent6>
        <a:hlink>
          <a:srgbClr val="0099CC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5730B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F0BCA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بند1-4- پروژه بهسازي فضاي اداري</Template>
  <TotalTime>1304</TotalTime>
  <Words>1477</Words>
  <Application>Microsoft Office PowerPoint</Application>
  <PresentationFormat>On-screen Show (4:3)</PresentationFormat>
  <Paragraphs>230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بند1-4- پروژه بهسازي فضاي اداري</vt:lpstr>
      <vt:lpstr>2_بند1-4- پروژه بهسازي فضاي اداري</vt:lpstr>
      <vt:lpstr>Image</vt:lpstr>
      <vt:lpstr>اجراي فرآيند مديريت سبز در وزارت ارتباطات و فناوري اطلاعات</vt:lpstr>
      <vt:lpstr>فهرست مطالب</vt:lpstr>
      <vt:lpstr>مقدمه</vt:lpstr>
      <vt:lpstr>حوزه هاي مديريت سبز</vt:lpstr>
      <vt:lpstr>ضرورت اجرا  </vt:lpstr>
      <vt:lpstr>انجمن مديريت سبزايران</vt:lpstr>
      <vt:lpstr>ساختار اجرايي</vt:lpstr>
      <vt:lpstr>اعضاء پيشنهادي  كميته راهبري ستاد وزارتخانه</vt:lpstr>
      <vt:lpstr>Slide 9</vt:lpstr>
      <vt:lpstr>انواع چك ليست ها</vt:lpstr>
      <vt:lpstr>چك ليست اجرايي  مديريت مصرف آب</vt:lpstr>
      <vt:lpstr>مرحله دوم   مديريت مصرف آب</vt:lpstr>
      <vt:lpstr>مرحله سوم  مديريت مصرف آب</vt:lpstr>
      <vt:lpstr>چك ليست مميزي مصرف آب</vt:lpstr>
      <vt:lpstr>چك ليست مميزي مصرف آب</vt:lpstr>
      <vt:lpstr>اقدامات وزارت متبوع از سال 91 تا كنون: </vt:lpstr>
      <vt:lpstr>Slide 17</vt:lpstr>
      <vt:lpstr>Slide 18</vt:lpstr>
      <vt:lpstr>محور خدمت رساني به مردم و شهروندمداري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پروژه بهسازي فضاي اداري  در ستاد وزارت ارتباطات و فناوري اطلاعات</dc:title>
  <dc:creator>f.majedi</dc:creator>
  <cp:lastModifiedBy>f.majedi</cp:lastModifiedBy>
  <cp:revision>242</cp:revision>
  <dcterms:created xsi:type="dcterms:W3CDTF">2012-08-01T10:25:24Z</dcterms:created>
  <dcterms:modified xsi:type="dcterms:W3CDTF">2013-12-10T05:56:11Z</dcterms:modified>
</cp:coreProperties>
</file>