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5" r:id="rId2"/>
    <p:sldId id="348" r:id="rId3"/>
    <p:sldId id="349" r:id="rId4"/>
    <p:sldId id="350" r:id="rId5"/>
    <p:sldId id="353" r:id="rId6"/>
    <p:sldId id="356" r:id="rId7"/>
    <p:sldId id="357" r:id="rId8"/>
    <p:sldId id="358" r:id="rId9"/>
    <p:sldId id="334" r:id="rId10"/>
    <p:sldId id="343" r:id="rId11"/>
    <p:sldId id="338" r:id="rId12"/>
    <p:sldId id="340" r:id="rId13"/>
    <p:sldId id="342" r:id="rId14"/>
    <p:sldId id="369" r:id="rId15"/>
    <p:sldId id="360" r:id="rId16"/>
    <p:sldId id="361" r:id="rId17"/>
    <p:sldId id="362" r:id="rId18"/>
    <p:sldId id="364" r:id="rId19"/>
    <p:sldId id="365" r:id="rId20"/>
    <p:sldId id="366" r:id="rId21"/>
    <p:sldId id="368" r:id="rId22"/>
    <p:sldId id="333" r:id="rId23"/>
    <p:sldId id="332" r:id="rId24"/>
    <p:sldId id="331" r:id="rId25"/>
    <p:sldId id="290" r:id="rId26"/>
    <p:sldId id="298" r:id="rId27"/>
    <p:sldId id="346" r:id="rId28"/>
    <p:sldId id="345" r:id="rId29"/>
    <p:sldId id="344" r:id="rId30"/>
    <p:sldId id="330" r:id="rId31"/>
    <p:sldId id="335" r:id="rId32"/>
    <p:sldId id="337" r:id="rId33"/>
    <p:sldId id="347" r:id="rId34"/>
    <p:sldId id="370" r:id="rId35"/>
    <p:sldId id="323" r:id="rId3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68" autoAdjust="0"/>
    <p:restoredTop sz="94615" autoAdjust="0"/>
  </p:normalViewPr>
  <p:slideViewPr>
    <p:cSldViewPr>
      <p:cViewPr varScale="1">
        <p:scale>
          <a:sx n="69" d="100"/>
          <a:sy n="69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>
              <a:defRPr sz="1200"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>
              <a:defRPr sz="1200" smtClean="0">
                <a:cs typeface="+mn-cs"/>
              </a:defRPr>
            </a:lvl1pPr>
          </a:lstStyle>
          <a:p>
            <a:pPr>
              <a:defRPr/>
            </a:pPr>
            <a:fld id="{37B8BCFF-956B-439A-A695-4A0C0F67D55A}" type="datetimeFigureOut">
              <a:rPr lang="fa-IR"/>
              <a:pPr>
                <a:defRPr/>
              </a:pPr>
              <a:t>1434/02/12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>
              <a:defRPr sz="1200"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>
              <a:defRPr sz="1200" smtClean="0">
                <a:cs typeface="+mn-cs"/>
              </a:defRPr>
            </a:lvl1pPr>
          </a:lstStyle>
          <a:p>
            <a:pPr>
              <a:defRPr/>
            </a:pPr>
            <a:fld id="{CC36B22C-2E55-4F51-99A9-98CE910C9FBC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2D2E1C-3AD9-46DF-A99D-7500098F4C09}" type="slidenum">
              <a:rPr lang="fa-IR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E16A54-A154-4161-9008-13BAF997DF7D}" type="slidenum">
              <a:rPr lang="fa-IR"/>
              <a:pPr/>
              <a:t>25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EA56DC-1146-4E81-81A0-CD64080EAA86}" type="slidenum">
              <a:rPr lang="fa-IR"/>
              <a:pPr/>
              <a:t>26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8EAAD7-DC09-4A37-B296-5D5C0D803714}" type="slidenum">
              <a:rPr lang="fa-IR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EBF927-FCB5-4D69-88A8-B350BB1A7B03}" type="slidenum">
              <a:rPr lang="fa-IR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a-I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Controls can be administrative،technical or physical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000" smtClean="0"/>
              <a:t>Technology is only part of information security…..people and policy are just as (if not more) important than the technology itself.</a:t>
            </a:r>
          </a:p>
          <a:p>
            <a:pPr>
              <a:spcBef>
                <a:spcPct val="0"/>
              </a:spcBef>
            </a:pPr>
            <a:r>
              <a:rPr lang="en-US" sz="1000" smtClean="0"/>
              <a:t>People at all levels……This includes:</a:t>
            </a:r>
          </a:p>
          <a:p>
            <a:pPr>
              <a:spcBef>
                <a:spcPct val="0"/>
              </a:spcBef>
            </a:pPr>
            <a:r>
              <a:rPr lang="en-US" sz="1000" smtClean="0"/>
              <a:t>	the IT people responsible for implementing،configuring،maintaining and monitoring the technology (do they have the required knowledge and understanding)</a:t>
            </a:r>
          </a:p>
          <a:p>
            <a:pPr>
              <a:spcBef>
                <a:spcPct val="0"/>
              </a:spcBef>
            </a:pPr>
            <a:r>
              <a:rPr lang="en-US" sz="1000" smtClean="0"/>
              <a:t>	the people in charge of policy and compliance.</a:t>
            </a:r>
          </a:p>
          <a:p>
            <a:pPr>
              <a:spcBef>
                <a:spcPct val="0"/>
              </a:spcBef>
            </a:pPr>
            <a:r>
              <a:rPr lang="en-US" sz="1000" smtClean="0"/>
              <a:t>	and lastly the end user.  </a:t>
            </a:r>
          </a:p>
          <a:p>
            <a:pPr>
              <a:spcBef>
                <a:spcPct val="0"/>
              </a:spcBef>
            </a:pPr>
            <a:r>
              <a:rPr lang="en-US" sz="1000" smtClean="0"/>
              <a:t>Personal computers comprise a large percentage of those 1.3 billion connected devices and have become an increasingly popular target for the bad guys.</a:t>
            </a:r>
          </a:p>
          <a:p>
            <a:pPr>
              <a:spcBef>
                <a:spcPct val="0"/>
              </a:spcBef>
            </a:pPr>
            <a:endParaRPr lang="en-US" sz="1000" smtClean="0"/>
          </a:p>
          <a:p>
            <a:pPr>
              <a:spcBef>
                <a:spcPct val="0"/>
              </a:spcBef>
            </a:pPr>
            <a:r>
              <a:rPr lang="en-US" sz="1000" smtClean="0"/>
              <a:t>If you own،use or do business with someone that uses a computer you are the last layer of defense against the rapidly growing computer security threats in cyber space.</a:t>
            </a:r>
          </a:p>
          <a:p>
            <a:pPr>
              <a:spcBef>
                <a:spcPct val="0"/>
              </a:spcBef>
            </a:pPr>
            <a:r>
              <a:rPr lang="en-US" sz="1000" smtClean="0"/>
              <a:t>The only way to ensure protection of your computer and/or sensitive/confidential or regulatory protected data is to take responsibility by understanding the threats as well as the layers to defend against</a:t>
            </a:r>
          </a:p>
          <a:p>
            <a:pPr>
              <a:spcBef>
                <a:spcPct val="0"/>
              </a:spcBef>
            </a:pPr>
            <a:endParaRPr lang="en-US" sz="1000" smtClean="0"/>
          </a:p>
          <a:p>
            <a:pPr>
              <a:spcBef>
                <a:spcPct val="0"/>
              </a:spcBef>
            </a:pPr>
            <a:r>
              <a:rPr lang="en-US" sz="1000" b="1" smtClean="0"/>
              <a:t>That technology alone cannot keep us secure.  People are the last layer of defense.</a:t>
            </a:r>
          </a:p>
          <a:p>
            <a:pPr>
              <a:spcBef>
                <a:spcPct val="0"/>
              </a:spcBef>
            </a:pPr>
            <a:endParaRPr lang="en-US" sz="1000" smtClean="0"/>
          </a:p>
          <a:p>
            <a:pPr algn="ctr">
              <a:spcBef>
                <a:spcPct val="0"/>
              </a:spcBef>
            </a:pPr>
            <a:r>
              <a:rPr lang="en-US" sz="1000" b="1" u="sng" smtClean="0"/>
              <a:t>Security is Everyone's responsibility!</a:t>
            </a:r>
          </a:p>
          <a:p>
            <a:pPr algn="ctr">
              <a:spcBef>
                <a:spcPct val="0"/>
              </a:spcBef>
            </a:pPr>
            <a:endParaRPr lang="en-US" sz="1000" b="1" u="sng" smtClean="0"/>
          </a:p>
          <a:p>
            <a:pPr algn="ctr">
              <a:spcBef>
                <a:spcPct val="0"/>
              </a:spcBef>
            </a:pPr>
            <a:r>
              <a:rPr lang="en-US" sz="1000" b="1" smtClean="0"/>
              <a:t>Sec-U-R-IT-y………You Are It!</a:t>
            </a:r>
          </a:p>
          <a:p>
            <a:pPr>
              <a:spcBef>
                <a:spcPct val="0"/>
              </a:spcBef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a-I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Trojans – software downloads - Kaaza</a:t>
            </a:r>
          </a:p>
          <a:p>
            <a:pPr>
              <a:spcBef>
                <a:spcPct val="0"/>
              </a:spcBef>
            </a:pPr>
            <a:r>
              <a:rPr lang="en-US" smtClean="0"/>
              <a:t>Viruses – Emails</a:t>
            </a:r>
          </a:p>
          <a:p>
            <a:pPr>
              <a:spcBef>
                <a:spcPct val="0"/>
              </a:spcBef>
            </a:pPr>
            <a:r>
              <a:rPr lang="en-US" smtClean="0"/>
              <a:t>Zombies or Botnets</a:t>
            </a:r>
          </a:p>
          <a:p>
            <a:pPr>
              <a:spcBef>
                <a:spcPct val="0"/>
              </a:spcBef>
            </a:pPr>
            <a:r>
              <a:rPr lang="en-US" smtClean="0"/>
              <a:t>Phishing (Identity Theft)</a:t>
            </a:r>
          </a:p>
          <a:p>
            <a:pPr>
              <a:spcBef>
                <a:spcPct val="0"/>
              </a:spcBef>
            </a:pPr>
            <a:r>
              <a:rPr lang="en-US" smtClean="0"/>
              <a:t>Spyware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Most incidents are unintentional and can be avoided.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4252913" y="0"/>
          <a:ext cx="4891087" cy="4437063"/>
        </p:xfrm>
        <a:graphic>
          <a:graphicData uri="http://schemas.openxmlformats.org/presentationml/2006/ole">
            <p:oleObj spid="_x0000_s77826" name="Image" r:id="rId3" imgW="8228571" imgH="8711111" progId="">
              <p:embed/>
            </p:oleObj>
          </a:graphicData>
        </a:graphic>
      </p:graphicFrame>
      <p:sp>
        <p:nvSpPr>
          <p:cNvPr id="5" name="Rectangle 18" descr="Light horizontal"/>
          <p:cNvSpPr>
            <a:spLocks noChangeArrowheads="1"/>
          </p:cNvSpPr>
          <p:nvPr/>
        </p:nvSpPr>
        <p:spPr bwMode="gray">
          <a:xfrm>
            <a:off x="0" y="9525"/>
            <a:ext cx="1476375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ltGray">
          <a:xfrm flipV="1">
            <a:off x="0" y="4267200"/>
            <a:ext cx="9144000" cy="1106488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ltGray">
          <a:xfrm>
            <a:off x="1474788" y="5156200"/>
            <a:ext cx="7129462" cy="504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3548063"/>
            <a:ext cx="7239000" cy="1371600"/>
          </a:xfr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14488" y="5224463"/>
            <a:ext cx="6858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fld id="{CE521112-50F9-455D-A3F1-70D3A6C5A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fld id="{FFED88A8-4D0C-4382-9F32-C7EE201AD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8" y="319088"/>
            <a:ext cx="71628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fld id="{238FCD50-BCF3-4614-98EE-EEBA3EAB7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1371600"/>
            <a:ext cx="8229600" cy="524827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fld id="{445C39B2-25C6-41BD-9415-B607ECF9A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160338"/>
            <a:ext cx="6324600" cy="13112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fld id="{46A624EB-FB2F-4891-9F89-74907890121F}" type="datetimeFigureOut">
              <a:rPr lang="en-US"/>
              <a:pPr>
                <a:defRPr/>
              </a:pPr>
              <a:t>12/25/2012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fld id="{2E36594E-0EC6-410D-BF07-38693E15B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fld id="{6129AA42-5E5B-49FE-B6DB-1D666C3C1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fld id="{FA7EC197-7856-4706-B06A-38FB33E02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fld id="{4F71682E-0966-4504-8504-C09D511F4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fld id="{B8B9BE13-6B8E-4DC7-8681-2D9940FE6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fld id="{D8E04829-0757-40DB-B2FD-619754140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fld id="{3FF178CC-A8F8-4E81-9A5E-34519EDFD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667000" cy="255588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895600" cy="228600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57600" y="6386513"/>
            <a:ext cx="2133600" cy="211137"/>
          </a:xfrm>
          <a:prstGeom prst="rect">
            <a:avLst/>
          </a:prstGeom>
        </p:spPr>
        <p:txBody>
          <a:bodyPr/>
          <a:lstStyle>
            <a:lvl1pPr algn="l" rtl="0">
              <a:defRPr>
                <a:cs typeface="+mn-cs"/>
              </a:defRPr>
            </a:lvl1pPr>
          </a:lstStyle>
          <a:p>
            <a:pPr>
              <a:defRPr/>
            </a:pPr>
            <a:fld id="{D3EDB423-6DB3-4206-A58E-147F9E60C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 descr="Light horizontal"/>
          <p:cNvSpPr>
            <a:spLocks noChangeArrowheads="1"/>
          </p:cNvSpPr>
          <p:nvPr/>
        </p:nvSpPr>
        <p:spPr bwMode="gray">
          <a:xfrm>
            <a:off x="0" y="0"/>
            <a:ext cx="4683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0" y="-26988"/>
            <a:ext cx="9144000" cy="692151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468313" y="6410325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blackWhite">
          <a:xfrm>
            <a:off x="468313" y="233363"/>
            <a:ext cx="7488237" cy="720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fa-IR">
              <a:cs typeface="+mn-cs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47688" y="319088"/>
            <a:ext cx="716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7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sldNum="0" hdr="0"/>
  <p:txStyles>
    <p:titleStyle>
      <a:lvl1pPr algn="ctr" rtl="1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4375" y="857250"/>
          <a:ext cx="7572375" cy="6308725"/>
        </p:xfrm>
        <a:graphic>
          <a:graphicData uri="http://schemas.openxmlformats.org/presentationml/2006/ole">
            <p:oleObj spid="_x0000_s2050" name="Clip" r:id="rId3" imgW="5628571" imgH="47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B Zar" pitchFamily="2" charset="-78"/>
              </a:rPr>
              <a:t/>
            </a:r>
            <a:br>
              <a:rPr lang="en-US" smtClean="0">
                <a:cs typeface="B Zar" pitchFamily="2" charset="-78"/>
              </a:rPr>
            </a:br>
            <a:r>
              <a:rPr lang="en-US" smtClean="0">
                <a:cs typeface="B Zar" pitchFamily="2" charset="-78"/>
              </a:rPr>
              <a:t>Stuxnet</a:t>
            </a:r>
            <a:r>
              <a:rPr lang="fa-IR" smtClean="0">
                <a:cs typeface="B Zar" pitchFamily="2" charset="-78"/>
              </a:rPr>
              <a:t/>
            </a:r>
            <a:br>
              <a:rPr lang="fa-IR" smtClean="0">
                <a:cs typeface="B Zar" pitchFamily="2" charset="-78"/>
              </a:rPr>
            </a:br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10162"/>
          </a:xfrm>
        </p:spPr>
        <p:txBody>
          <a:bodyPr/>
          <a:lstStyle/>
          <a:p>
            <a:pPr algn="just"/>
            <a:r>
              <a:rPr lang="fa-IR" smtClean="0">
                <a:cs typeface="B Nazanin" pitchFamily="2" charset="-78"/>
              </a:rPr>
              <a:t>استاکس‌نت از طريق رايانامه و حافظه‌هاي جانبي منتشر مي‌شود.</a:t>
            </a:r>
            <a:endParaRPr lang="en-US" smtClean="0">
              <a:cs typeface="B Nazanin" pitchFamily="2" charset="-78"/>
            </a:endParaRPr>
          </a:p>
          <a:p>
            <a:pPr algn="just"/>
            <a:r>
              <a:rPr lang="fa-IR" smtClean="0">
                <a:cs typeface="B Nazanin" pitchFamily="2" charset="-78"/>
              </a:rPr>
              <a:t>هدف از طراحي اين بدافزار دستيابي به اطلاعات صنعتي ايران و هدف بعدي خرابکاري در سيستم هاي صنعتي مخصوص بود.</a:t>
            </a:r>
          </a:p>
          <a:p>
            <a:pPr algn="just"/>
            <a:r>
              <a:rPr lang="fa-IR" smtClean="0">
                <a:cs typeface="B Nazanin" pitchFamily="2" charset="-78"/>
              </a:rPr>
              <a:t>اسرائيل استاکس‌نت را در مرکز اتمي ديمونا و بر روي سانتريفيوژهاي مشابه‌اي که ايران از آن‌ها در تاسيسات غني‌سازي اورانيوم نطنز استفاده مي‌کند، با موفقيت آزمايش کرده‌بود.</a:t>
            </a:r>
            <a:endParaRPr lang="en-US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Duqu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Nazanin" pitchFamily="2" charset="-78"/>
              </a:rPr>
              <a:t>قسمت‌هايي از Duqu مشابه Stuxnet است که مي‌تواند بيانگر آن باشد که احتمالاً توسط نويسندگان آن و يا افرادي که به کد منبع Stuxnet دسترسي داشته‌اند، نوشته شده است.</a:t>
            </a:r>
          </a:p>
          <a:p>
            <a:pPr algn="just"/>
            <a:r>
              <a:rPr lang="fa-IR" smtClean="0">
                <a:cs typeface="B Nazanin" pitchFamily="2" charset="-78"/>
              </a:rPr>
              <a:t>برخلاف Stuxnet بدافزار Duqu حاوي هيچ کدي مرتبط با سيستم‌هاي کنترل صنعتي نيست .</a:t>
            </a:r>
          </a:p>
          <a:p>
            <a:pPr algn="just"/>
            <a:r>
              <a:rPr lang="fa-IR" smtClean="0">
                <a:cs typeface="B Nazanin" pitchFamily="2" charset="-78"/>
              </a:rPr>
              <a:t>به عبارت ديگر Duqu براي حمله مستقيم به سيستم‌هاي صنعتي طراحي نشده و در واقع بيشتر براي </a:t>
            </a:r>
            <a:r>
              <a:rPr lang="fa-IR" smtClean="0">
                <a:solidFill>
                  <a:srgbClr val="FF0000"/>
                </a:solidFill>
                <a:cs typeface="B Nazanin" pitchFamily="2" charset="-78"/>
              </a:rPr>
              <a:t>جمع‌آوري اطلاعات </a:t>
            </a:r>
            <a:r>
              <a:rPr lang="fa-IR" smtClean="0">
                <a:cs typeface="B Nazanin" pitchFamily="2" charset="-78"/>
              </a:rPr>
              <a:t>براي حمله آينده نوشته شده است. تعدادي از سازنده‌هاي سيستم‌هاي کنترل صنعتي آلوده به اين بدافزار بوده‌اند.</a:t>
            </a:r>
          </a:p>
          <a:p>
            <a:endParaRPr lang="en-US" smtClean="0">
              <a:cs typeface="B Nazanin" pitchFamily="2" charset="-78"/>
            </a:endParaRP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Flame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Nazanin" pitchFamily="2" charset="-78"/>
              </a:rPr>
              <a:t>بد افزار </a:t>
            </a:r>
            <a:r>
              <a:rPr lang="en-US" smtClean="0">
                <a:cs typeface="B Nazanin" pitchFamily="2" charset="-78"/>
              </a:rPr>
              <a:t>Flame</a:t>
            </a:r>
            <a:r>
              <a:rPr lang="fa-IR" smtClean="0">
                <a:cs typeface="B Nazanin" pitchFamily="2" charset="-78"/>
              </a:rPr>
              <a:t> به مدت 5 تا 8 سال فعال بوده است، در بعضي گزارشات نيز به سالهاي بيشتري اشاره شده است.</a:t>
            </a:r>
            <a:endParaRPr lang="en-US" smtClean="0">
              <a:cs typeface="B Nazanin" pitchFamily="2" charset="-78"/>
            </a:endParaRPr>
          </a:p>
          <a:p>
            <a:pPr algn="just"/>
            <a:r>
              <a:rPr lang="fa-IR" smtClean="0">
                <a:cs typeface="B Nazanin" pitchFamily="2" charset="-78"/>
              </a:rPr>
              <a:t>انتشار از طريق حافظه هاي فلش </a:t>
            </a:r>
            <a:endParaRPr lang="en-US" smtClean="0">
              <a:cs typeface="B Nazanin" pitchFamily="2" charset="-78"/>
            </a:endParaRPr>
          </a:p>
          <a:p>
            <a:pPr algn="just"/>
            <a:r>
              <a:rPr lang="fa-IR" smtClean="0">
                <a:cs typeface="B Nazanin" pitchFamily="2" charset="-78"/>
              </a:rPr>
              <a:t>پويش شبكه و جمع آوري و ثبت اطلاعات منابع شبكه و رمز عبور سيستم</a:t>
            </a:r>
            <a:r>
              <a:rPr lang="en-US" smtClean="0">
                <a:cs typeface="B Nazanin" pitchFamily="2" charset="-78"/>
              </a:rPr>
              <a:t> </a:t>
            </a:r>
            <a:r>
              <a:rPr lang="fa-IR" smtClean="0">
                <a:cs typeface="B Nazanin" pitchFamily="2" charset="-78"/>
              </a:rPr>
              <a:t>هاي مختلف </a:t>
            </a:r>
          </a:p>
          <a:p>
            <a:pPr algn="just"/>
            <a:r>
              <a:rPr lang="fa-IR" smtClean="0">
                <a:cs typeface="B Nazanin" pitchFamily="2" charset="-78"/>
              </a:rPr>
              <a:t>پويش ديسك كامپيوتر آلوده و جستجو براي فايل هايي با پسوندها و محتواي مشخص </a:t>
            </a:r>
          </a:p>
          <a:p>
            <a:pPr algn="just"/>
            <a:r>
              <a:rPr lang="fa-IR" smtClean="0">
                <a:cs typeface="B Nazanin" pitchFamily="2" charset="-78"/>
              </a:rPr>
              <a:t>تهيه تصوير از فعاليت هاي خاص كاربر سيستم آلوده با ذخيره سازي تصاوير نمايش داده شده بر روي مانيتور كاربر </a:t>
            </a:r>
          </a:p>
          <a:p>
            <a:pPr algn="just"/>
            <a:r>
              <a:rPr lang="fa-IR" smtClean="0">
                <a:cs typeface="B Nazanin" pitchFamily="2" charset="-78"/>
              </a:rPr>
              <a:t>ذخيره سازي صوت دريافتي از طريق ميكروفن سيستم در صورت وجود </a:t>
            </a:r>
          </a:p>
          <a:p>
            <a:pPr algn="just"/>
            <a:r>
              <a:rPr lang="fa-IR" smtClean="0">
                <a:cs typeface="B Nazanin" pitchFamily="2" charset="-78"/>
              </a:rPr>
              <a:t>ارسال اطلاعات ذخيره شده به سرورهاي كنترل خارج از كشور </a:t>
            </a:r>
          </a:p>
          <a:p>
            <a:endParaRPr lang="en-US" smtClean="0">
              <a:cs typeface="B Nazanin" pitchFamily="2" charset="-78"/>
            </a:endParaRP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latin typeface="IranNastaliq" pitchFamily="18" charset="0"/>
                <a:cs typeface="B Titr" pitchFamily="2" charset="-78"/>
              </a:rPr>
              <a:t>نکات مهم</a:t>
            </a:r>
            <a:r>
              <a:rPr lang="en-US" smtClean="0">
                <a:latin typeface="IranNastaliq" pitchFamily="18" charset="0"/>
                <a:cs typeface="B Titr" pitchFamily="2" charset="-78"/>
              </a:rPr>
              <a:t> </a:t>
            </a:r>
            <a:r>
              <a:rPr lang="fa-IR" smtClean="0">
                <a:latin typeface="IranNastaliq" pitchFamily="18" charset="0"/>
                <a:cs typeface="B Titr" pitchFamily="2" charset="-78"/>
              </a:rPr>
              <a:t> بدافزارهاي اخير</a:t>
            </a:r>
            <a:endParaRPr lang="en-US" smtClean="0">
              <a:latin typeface="IranNastaliq" pitchFamily="18" charset="0"/>
              <a:cs typeface="B Titr" pitchFamily="2" charset="-7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smtClean="0">
                <a:cs typeface="B Nazanin" pitchFamily="2" charset="-78"/>
              </a:rPr>
              <a:t>انتقال از </a:t>
            </a:r>
            <a:r>
              <a:rPr lang="en-US" smtClean="0">
                <a:cs typeface="B Nazanin" pitchFamily="2" charset="-78"/>
              </a:rPr>
              <a:t>Flash</a:t>
            </a:r>
            <a:r>
              <a:rPr lang="fa-IR" smtClean="0">
                <a:cs typeface="B Nazanin" pitchFamily="2" charset="-78"/>
              </a:rPr>
              <a:t> درايورها (كنترل ورود و خروج اطلاعات)</a:t>
            </a:r>
          </a:p>
          <a:p>
            <a:pPr>
              <a:lnSpc>
                <a:spcPct val="150000"/>
              </a:lnSpc>
            </a:pPr>
            <a:r>
              <a:rPr lang="fa-IR" smtClean="0">
                <a:cs typeface="B Nazanin" pitchFamily="2" charset="-78"/>
              </a:rPr>
              <a:t>آسيب پذيري ويندوز (مراجعت به سيستم عامل هاي متن باز)</a:t>
            </a:r>
          </a:p>
          <a:p>
            <a:pPr>
              <a:lnSpc>
                <a:spcPct val="150000"/>
              </a:lnSpc>
            </a:pPr>
            <a:r>
              <a:rPr lang="fa-IR" smtClean="0">
                <a:cs typeface="B Nazanin" pitchFamily="2" charset="-78"/>
              </a:rPr>
              <a:t>عدم آموزش پرسنل </a:t>
            </a:r>
          </a:p>
          <a:p>
            <a:pPr>
              <a:lnSpc>
                <a:spcPct val="150000"/>
              </a:lnSpc>
            </a:pPr>
            <a:r>
              <a:rPr lang="fa-IR" smtClean="0">
                <a:cs typeface="B Nazanin" pitchFamily="2" charset="-78"/>
              </a:rPr>
              <a:t>رمزهاي عبور ساده کارمندان</a:t>
            </a:r>
          </a:p>
          <a:p>
            <a:pPr>
              <a:lnSpc>
                <a:spcPct val="150000"/>
              </a:lnSpc>
            </a:pPr>
            <a:r>
              <a:rPr lang="fa-IR" smtClean="0">
                <a:cs typeface="B Nazanin" pitchFamily="2" charset="-78"/>
              </a:rPr>
              <a:t>دسترسي واحدهاي مختلف کاري در شبکه به همديگر </a:t>
            </a:r>
          </a:p>
          <a:p>
            <a:pPr>
              <a:lnSpc>
                <a:spcPct val="150000"/>
              </a:lnSpc>
            </a:pPr>
            <a:r>
              <a:rPr lang="fa-IR" smtClean="0">
                <a:cs typeface="B Nazanin" pitchFamily="2" charset="-78"/>
              </a:rPr>
              <a:t>عدم وجود تجهيزات و نيروي انساني متخصص در حوزه امنيت</a:t>
            </a:r>
            <a:endParaRPr lang="en-US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39"/>
          <p:cNvSpPr>
            <a:spLocks noGrp="1" noChangeArrowheads="1"/>
          </p:cNvSpPr>
          <p:nvPr>
            <p:ph type="title"/>
          </p:nvPr>
        </p:nvSpPr>
        <p:spPr>
          <a:xfrm>
            <a:off x="928688" y="220663"/>
            <a:ext cx="6934200" cy="701675"/>
          </a:xfrm>
        </p:spPr>
        <p:txBody>
          <a:bodyPr/>
          <a:lstStyle/>
          <a:p>
            <a:r>
              <a:rPr lang="fa-IR" smtClean="0">
                <a:latin typeface="Calibri" pitchFamily="34" charset="0"/>
                <a:cs typeface="B Titr" pitchFamily="2" charset="-78"/>
              </a:rPr>
              <a:t>قاعده 90/10</a:t>
            </a:r>
            <a:endParaRPr lang="en-US" smtClean="0">
              <a:latin typeface="Calibri" pitchFamily="34" charset="0"/>
              <a:cs typeface="B Titr" pitchFamily="2" charset="-78"/>
            </a:endParaRPr>
          </a:p>
        </p:txBody>
      </p:sp>
      <p:graphicFrame>
        <p:nvGraphicFramePr>
          <p:cNvPr id="3074" name="Diagram 1032"/>
          <p:cNvGraphicFramePr>
            <a:graphicFrameLocks/>
          </p:cNvGraphicFramePr>
          <p:nvPr>
            <p:ph sz="half" idx="2"/>
          </p:nvPr>
        </p:nvGraphicFramePr>
        <p:xfrm>
          <a:off x="2590800" y="1600200"/>
          <a:ext cx="4038600" cy="5026025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32786" name="Line 1042"/>
          <p:cNvSpPr>
            <a:spLocks noChangeShapeType="1"/>
          </p:cNvSpPr>
          <p:nvPr/>
        </p:nvSpPr>
        <p:spPr bwMode="auto">
          <a:xfrm>
            <a:off x="838200" y="5105400"/>
            <a:ext cx="7391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2787" name="Text Box 1043"/>
          <p:cNvSpPr txBox="1">
            <a:spLocks noChangeArrowheads="1"/>
          </p:cNvSpPr>
          <p:nvPr/>
        </p:nvSpPr>
        <p:spPr bwMode="auto">
          <a:xfrm>
            <a:off x="685800" y="57912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</a:rPr>
              <a:t>10%</a:t>
            </a:r>
          </a:p>
        </p:txBody>
      </p:sp>
      <p:sp>
        <p:nvSpPr>
          <p:cNvPr id="32788" name="Text Box 1044"/>
          <p:cNvSpPr txBox="1">
            <a:spLocks noChangeArrowheads="1"/>
          </p:cNvSpPr>
          <p:nvPr/>
        </p:nvSpPr>
        <p:spPr bwMode="auto">
          <a:xfrm>
            <a:off x="685800" y="19050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</a:rPr>
              <a:t>90%</a:t>
            </a:r>
          </a:p>
        </p:txBody>
      </p:sp>
      <p:sp>
        <p:nvSpPr>
          <p:cNvPr id="32789" name="AutoShape 1045"/>
          <p:cNvSpPr>
            <a:spLocks noChangeArrowheads="1"/>
          </p:cNvSpPr>
          <p:nvPr/>
        </p:nvSpPr>
        <p:spPr bwMode="auto">
          <a:xfrm>
            <a:off x="1371600" y="2514600"/>
            <a:ext cx="685800" cy="2362200"/>
          </a:xfrm>
          <a:prstGeom prst="upArrow">
            <a:avLst>
              <a:gd name="adj1" fmla="val 50000"/>
              <a:gd name="adj2" fmla="val 8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 rtl="0"/>
            <a:endParaRPr lang="fa-IR"/>
          </a:p>
        </p:txBody>
      </p:sp>
      <p:sp>
        <p:nvSpPr>
          <p:cNvPr id="32790" name="AutoShape 1046"/>
          <p:cNvSpPr>
            <a:spLocks noChangeArrowheads="1"/>
          </p:cNvSpPr>
          <p:nvPr/>
        </p:nvSpPr>
        <p:spPr bwMode="auto">
          <a:xfrm>
            <a:off x="1371600" y="52578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l" rtl="0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6" grpId="0" animBg="1"/>
      <p:bldP spid="32787" grpId="0" autoUpdateAnimBg="0"/>
      <p:bldP spid="32788" grpId="0" autoUpdateAnimBg="0"/>
      <p:bldP spid="32789" grpId="0" animBg="1"/>
      <p:bldP spid="327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14313"/>
            <a:ext cx="6629400" cy="928687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ngravers MT" pitchFamily="18" charset="0"/>
                <a:cs typeface="B Titr" pitchFamily="2" charset="-78"/>
              </a:rPr>
              <a:t>کارمندان  خطر ساز</a:t>
            </a:r>
            <a:endParaRPr lang="en-US" dirty="0" smtClean="0">
              <a:solidFill>
                <a:srgbClr val="FFFFFF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686800" cy="5026025"/>
          </a:xfrm>
        </p:spPr>
        <p:txBody>
          <a:bodyPr/>
          <a:lstStyle/>
          <a:p>
            <a:pPr>
              <a:lnSpc>
                <a:spcPct val="20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fa-IR" sz="2400" smtClean="0">
                <a:latin typeface="Calibri" pitchFamily="34" charset="0"/>
                <a:cs typeface="Nazanin" pitchFamily="2" charset="-78"/>
              </a:rPr>
              <a:t>گروهي که داراي دانش امنیتي کمي مي باشند و به دوستان يا همکاران خود اجازه دسترسي يه رايانه دراختيار را ميدهند(اکثريت کارمندان)</a:t>
            </a:r>
            <a:endParaRPr lang="en-US" sz="2400" smtClean="0">
              <a:latin typeface="Calibri" pitchFamily="34" charset="0"/>
              <a:cs typeface="Nazanin" pitchFamily="2" charset="-78"/>
            </a:endParaRPr>
          </a:p>
          <a:p>
            <a:pPr>
              <a:lnSpc>
                <a:spcPct val="200000"/>
              </a:lnSpc>
              <a:buClr>
                <a:schemeClr val="bg1"/>
              </a:buClr>
              <a:buFont typeface="Wingdings 2" pitchFamily="18" charset="2"/>
              <a:buChar char="¨"/>
            </a:pPr>
            <a:r>
              <a:rPr lang="fa-IR" sz="2400" smtClean="0">
                <a:latin typeface="Calibri" pitchFamily="34" charset="0"/>
                <a:cs typeface="Nazanin" pitchFamily="2" charset="-78"/>
              </a:rPr>
              <a:t>افرادي که با وسايل و ابزارهاي اضافه به سر کار مي آيند و آن را به رايانه ها متصل ميکنند</a:t>
            </a:r>
            <a:endParaRPr lang="en-US" sz="2400" smtClean="0">
              <a:latin typeface="Calibri" pitchFamily="34" charset="0"/>
              <a:cs typeface="Nazanin" pitchFamily="2" charset="-78"/>
            </a:endParaRPr>
          </a:p>
          <a:p>
            <a:pPr>
              <a:lnSpc>
                <a:spcPct val="200000"/>
              </a:lnSpc>
              <a:buClr>
                <a:schemeClr val="bg1"/>
              </a:buClr>
              <a:buFont typeface="Wingdings 2" pitchFamily="18" charset="2"/>
              <a:buChar char="¨"/>
            </a:pPr>
            <a:r>
              <a:rPr lang="fa-IR" sz="2400" smtClean="0">
                <a:latin typeface="Calibri" pitchFamily="34" charset="0"/>
                <a:cs typeface="Nazanin" pitchFamily="2" charset="-78"/>
              </a:rPr>
              <a:t>افرادي که از منابع فناوري اطلاعات استفاده ناشايست ميکنند</a:t>
            </a:r>
            <a:endParaRPr lang="en-US" sz="2400" smtClean="0">
              <a:latin typeface="Calibri" pitchFamily="34" charset="0"/>
              <a:cs typeface="Nazanin" pitchFamily="2" charset="-78"/>
            </a:endParaRPr>
          </a:p>
          <a:p>
            <a:pPr>
              <a:lnSpc>
                <a:spcPct val="200000"/>
              </a:lnSpc>
              <a:buClr>
                <a:schemeClr val="bg1"/>
              </a:buClr>
              <a:buFont typeface="Wingdings 2" pitchFamily="18" charset="2"/>
              <a:buChar char="¨"/>
            </a:pPr>
            <a:r>
              <a:rPr lang="fa-IR" sz="2400" smtClean="0">
                <a:latin typeface="Calibri" pitchFamily="34" charset="0"/>
                <a:cs typeface="Nazanin" pitchFamily="2" charset="-78"/>
              </a:rPr>
              <a:t>افرادي که به عمد به خرابکاري ميپردازند( اقليت ناچيز)</a:t>
            </a:r>
            <a:endParaRPr lang="en-US" sz="2400" smtClean="0">
              <a:latin typeface="Calibri" pitchFamily="34" charset="0"/>
              <a:cs typeface="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324600" cy="693738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ngravers MT" pitchFamily="18" charset="0"/>
                <a:cs typeface="B Titr" pitchFamily="2" charset="-78"/>
              </a:rPr>
              <a:t>آمارهاي تهديد داخلي</a:t>
            </a:r>
            <a:r>
              <a:rPr lang="en-US" dirty="0" smtClean="0">
                <a:solidFill>
                  <a:srgbClr val="FFFFFF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FFFFFF"/>
                </a:solidFill>
                <a:cs typeface="B Titr" pitchFamily="2" charset="-78"/>
              </a:rPr>
            </a:br>
            <a:endParaRPr lang="en-US" dirty="0" smtClean="0">
              <a:solidFill>
                <a:srgbClr val="FFFFFF"/>
              </a:solidFill>
              <a:cs typeface="B Titr" pitchFamily="2" charset="-7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bg1"/>
              </a:buClr>
              <a:buFont typeface="Wingdings 2" pitchFamily="18" charset="2"/>
              <a:buChar char="¨"/>
            </a:pPr>
            <a:endParaRPr lang="fa-IR" sz="2400" smtClean="0">
              <a:latin typeface="Calibri" pitchFamily="34" charset="0"/>
              <a:cs typeface="Nazanin" pitchFamily="2" charset="-78"/>
            </a:endParaRPr>
          </a:p>
          <a:p>
            <a:pPr>
              <a:lnSpc>
                <a:spcPct val="80000"/>
              </a:lnSpc>
              <a:buClr>
                <a:schemeClr val="bg1"/>
              </a:buClr>
              <a:buFont typeface="Wingdings 2" pitchFamily="18" charset="2"/>
              <a:buChar char="¨"/>
            </a:pPr>
            <a:r>
              <a:rPr lang="fa-IR" sz="2400" smtClean="0">
                <a:latin typeface="Calibri" pitchFamily="34" charset="0"/>
                <a:cs typeface="Nazanin" pitchFamily="2" charset="-78"/>
              </a:rPr>
              <a:t>يک نفر از هر پنج کاربر(21%) به همکاران ،دوستان و خانواده اجازه ميدهند از رايانه در اختیار و همراه خود استفاده کنند.</a:t>
            </a:r>
            <a:r>
              <a:rPr lang="en-US" sz="2400" smtClean="0">
                <a:latin typeface="Calibri" pitchFamily="34" charset="0"/>
                <a:cs typeface="Nazanin" pitchFamily="2" charset="-78"/>
              </a:rPr>
              <a:t>.</a:t>
            </a:r>
          </a:p>
          <a:p>
            <a:pPr>
              <a:lnSpc>
                <a:spcPct val="80000"/>
              </a:lnSpc>
              <a:buClr>
                <a:schemeClr val="bg1"/>
              </a:buClr>
              <a:buFont typeface="Wingdings 2" pitchFamily="18" charset="2"/>
              <a:buNone/>
            </a:pPr>
            <a:endParaRPr lang="en-US" sz="2400" smtClean="0">
              <a:latin typeface="Calibri" pitchFamily="34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  <a:buFont typeface="Wingdings 2" pitchFamily="18" charset="2"/>
              <a:buChar char="¨"/>
            </a:pPr>
            <a:r>
              <a:rPr lang="fa-IR" sz="2400" smtClean="0">
                <a:latin typeface="Calibri" pitchFamily="34" charset="0"/>
                <a:cs typeface="Nazanin" pitchFamily="2" charset="-78"/>
              </a:rPr>
              <a:t>بيش از نصف(51%) کارمندان وسايل و ابزار خود را به رايانه ها وصل ميکنند.</a:t>
            </a:r>
            <a:endParaRPr lang="en-US" sz="2400" smtClean="0">
              <a:latin typeface="Calibri" pitchFamily="34" charset="0"/>
              <a:cs typeface="Nazanin" pitchFamily="2" charset="-78"/>
            </a:endParaRPr>
          </a:p>
          <a:p>
            <a:pPr>
              <a:lnSpc>
                <a:spcPct val="80000"/>
              </a:lnSpc>
              <a:buClr>
                <a:schemeClr val="bg1"/>
              </a:buClr>
              <a:buFont typeface="Wingdings 2" pitchFamily="18" charset="2"/>
              <a:buChar char="¨"/>
            </a:pPr>
            <a:endParaRPr lang="en-US" sz="2400" smtClean="0">
              <a:latin typeface="Calibri" pitchFamily="34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  <a:buFont typeface="Wingdings 2" pitchFamily="18" charset="2"/>
              <a:buChar char="¨"/>
            </a:pPr>
            <a:r>
              <a:rPr lang="fa-IR" sz="2400" smtClean="0">
                <a:latin typeface="Calibri" pitchFamily="34" charset="0"/>
                <a:cs typeface="Nazanin" pitchFamily="2" charset="-78"/>
              </a:rPr>
              <a:t>يک چهارم اين افراد هر روز اين کار را انجام ميدهند</a:t>
            </a:r>
            <a:r>
              <a:rPr lang="en-US" sz="2400" smtClean="0">
                <a:latin typeface="Calibri" pitchFamily="34" charset="0"/>
                <a:cs typeface="Nazanin" pitchFamily="2" charset="-78"/>
              </a:rPr>
              <a:t>. </a:t>
            </a:r>
          </a:p>
          <a:p>
            <a:pPr>
              <a:lnSpc>
                <a:spcPct val="80000"/>
              </a:lnSpc>
              <a:buClr>
                <a:schemeClr val="bg1"/>
              </a:buClr>
              <a:buFont typeface="Wingdings 2" pitchFamily="18" charset="2"/>
              <a:buChar char="¨"/>
            </a:pPr>
            <a:endParaRPr lang="en-US" sz="2400" smtClean="0">
              <a:latin typeface="Calibri" pitchFamily="34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  <a:buFont typeface="Wingdings 2" pitchFamily="18" charset="2"/>
              <a:buChar char="¨"/>
            </a:pPr>
            <a:r>
              <a:rPr lang="fa-IR" sz="2400" smtClean="0">
                <a:latin typeface="Calibri" pitchFamily="34" charset="0"/>
                <a:cs typeface="Nazanin" pitchFamily="2" charset="-78"/>
              </a:rPr>
              <a:t>60% کارمندان قبول دارند که اطلاعات شخصي را بر روي رايانه هاي اداره ذخيره مي کنند</a:t>
            </a:r>
            <a:endParaRPr lang="en-US" sz="2400" smtClean="0">
              <a:latin typeface="Calibri" pitchFamily="34" charset="0"/>
              <a:cs typeface="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8575"/>
            <a:ext cx="6324600" cy="1322388"/>
          </a:xfrm>
        </p:spPr>
        <p:txBody>
          <a:bodyPr/>
          <a:lstStyle/>
          <a:p>
            <a:pPr algn="l">
              <a:defRPr/>
            </a:pPr>
            <a:r>
              <a:rPr lang="fa-IR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ngravers MT" pitchFamily="18" charset="0"/>
                <a:cs typeface="B Titr" pitchFamily="2" charset="-78"/>
              </a:rPr>
              <a:t>آمار بيشتري از تهديدات داخلي</a:t>
            </a:r>
            <a:r>
              <a:rPr lang="en-US" dirty="0" smtClean="0">
                <a:solidFill>
                  <a:srgbClr val="FFFFFF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FFFFFF"/>
                </a:solidFill>
                <a:cs typeface="B Titr" pitchFamily="2" charset="-78"/>
              </a:rPr>
            </a:br>
            <a:endParaRPr lang="en-US" dirty="0" smtClean="0">
              <a:solidFill>
                <a:srgbClr val="FFFFFF"/>
              </a:solidFill>
              <a:cs typeface="B Titr" pitchFamily="2" charset="-7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411163">
              <a:lnSpc>
                <a:spcPct val="80000"/>
              </a:lnSpc>
              <a:buClr>
                <a:schemeClr val="bg1"/>
              </a:buClr>
              <a:buSzPct val="65000"/>
              <a:buFont typeface="Wingdings 2" pitchFamily="18" charset="2"/>
              <a:buChar char="¨"/>
            </a:pPr>
            <a:endParaRPr lang="fa-IR" smtClean="0">
              <a:latin typeface="Calibri" pitchFamily="34" charset="0"/>
              <a:cs typeface="Nazanin" pitchFamily="2" charset="-78"/>
            </a:endParaRPr>
          </a:p>
          <a:p>
            <a:pPr marL="547688" indent="-411163">
              <a:lnSpc>
                <a:spcPct val="80000"/>
              </a:lnSpc>
              <a:buClr>
                <a:schemeClr val="bg1"/>
              </a:buClr>
              <a:buSzPct val="65000"/>
              <a:buFont typeface="Wingdings 2" pitchFamily="18" charset="2"/>
              <a:buChar char="¨"/>
            </a:pPr>
            <a:r>
              <a:rPr lang="fa-IR" smtClean="0">
                <a:latin typeface="Calibri" pitchFamily="34" charset="0"/>
                <a:cs typeface="Nazanin" pitchFamily="2" charset="-78"/>
              </a:rPr>
              <a:t>يک نفر از 10 نفر اعتراف دارد  که فايلهاي نامربوط دانلود کرده اند</a:t>
            </a:r>
            <a:endParaRPr lang="en-US" smtClean="0">
              <a:latin typeface="Calibri" pitchFamily="34" charset="0"/>
              <a:cs typeface="Nazanin" pitchFamily="2" charset="-78"/>
            </a:endParaRPr>
          </a:p>
          <a:p>
            <a:pPr marL="547688" indent="-411163">
              <a:lnSpc>
                <a:spcPct val="80000"/>
              </a:lnSpc>
              <a:buClr>
                <a:schemeClr val="bg1"/>
              </a:buClr>
              <a:buSzPct val="65000"/>
              <a:buFont typeface="Wingdings 2" pitchFamily="18" charset="2"/>
              <a:buChar char="¨"/>
            </a:pPr>
            <a:r>
              <a:rPr lang="fa-IR" smtClean="0">
                <a:latin typeface="Calibri" pitchFamily="34" charset="0"/>
                <a:cs typeface="Nazanin" pitchFamily="2" charset="-78"/>
              </a:rPr>
              <a:t>دو سوم  ( 62%) اذعان دارند که داراي دانش امنيتي کمي هستند</a:t>
            </a:r>
            <a:endParaRPr lang="en-US" smtClean="0">
              <a:latin typeface="Calibri" pitchFamily="34" charset="0"/>
              <a:cs typeface="Nazanin" pitchFamily="2" charset="-78"/>
            </a:endParaRPr>
          </a:p>
          <a:p>
            <a:pPr marL="547688" indent="-411163">
              <a:lnSpc>
                <a:spcPct val="80000"/>
              </a:lnSpc>
              <a:buClr>
                <a:schemeClr val="bg1"/>
              </a:buClr>
              <a:buSzPct val="65000"/>
              <a:buFont typeface="Wingdings 2" pitchFamily="18" charset="2"/>
              <a:buChar char="¨"/>
            </a:pPr>
            <a:endParaRPr lang="en-US" smtClean="0">
              <a:latin typeface="Calibri" pitchFamily="34" charset="0"/>
              <a:cs typeface="Nazanin" pitchFamily="2" charset="-78"/>
            </a:endParaRPr>
          </a:p>
          <a:p>
            <a:pPr marL="547688" indent="-411163">
              <a:lnSpc>
                <a:spcPct val="80000"/>
              </a:lnSpc>
              <a:buClr>
                <a:schemeClr val="bg1"/>
              </a:buClr>
              <a:buSzPct val="65000"/>
              <a:buFont typeface="Wingdings 2" pitchFamily="18" charset="2"/>
              <a:buChar char="¨"/>
            </a:pPr>
            <a:r>
              <a:rPr lang="fa-IR" smtClean="0">
                <a:latin typeface="Calibri" pitchFamily="34" charset="0"/>
                <a:cs typeface="Nazanin" pitchFamily="2" charset="-78"/>
              </a:rPr>
              <a:t>بيش از نصف (51%) کارمندان در مورد به روز رساني ضد ويروس ايده اي ندارند</a:t>
            </a:r>
            <a:endParaRPr lang="en-US" smtClean="0">
              <a:latin typeface="Calibri" pitchFamily="34" charset="0"/>
              <a:cs typeface="Nazanin" pitchFamily="2" charset="-78"/>
            </a:endParaRPr>
          </a:p>
          <a:p>
            <a:pPr marL="547688" indent="-411163">
              <a:lnSpc>
                <a:spcPct val="80000"/>
              </a:lnSpc>
              <a:buClr>
                <a:schemeClr val="bg1"/>
              </a:buClr>
              <a:buSzPct val="65000"/>
            </a:pPr>
            <a:r>
              <a:rPr lang="en-US" smtClean="0">
                <a:latin typeface="Calibri" pitchFamily="34" charset="0"/>
                <a:cs typeface="Nazanin" pitchFamily="2" charset="-78"/>
              </a:rPr>
              <a:t> </a:t>
            </a:r>
          </a:p>
          <a:p>
            <a:pPr marL="547688" indent="-411163">
              <a:lnSpc>
                <a:spcPct val="80000"/>
              </a:lnSpc>
              <a:buClr>
                <a:schemeClr val="bg1"/>
              </a:buClr>
              <a:buSzPct val="65000"/>
              <a:buFont typeface="Wingdings 2" pitchFamily="18" charset="2"/>
              <a:buChar char="¨"/>
            </a:pPr>
            <a:r>
              <a:rPr lang="fa-IR" smtClean="0">
                <a:latin typeface="Calibri" pitchFamily="34" charset="0"/>
                <a:cs typeface="Nazanin" pitchFamily="2" charset="-78"/>
              </a:rPr>
              <a:t>5% گفتند به حوزه هاي سيستم فناوري اطلاعاتي که اجازه ورود نداشتند دسترسي پيدا کرده اند.</a:t>
            </a:r>
            <a:endParaRPr lang="en-US" smtClean="0">
              <a:latin typeface="Calibri" pitchFamily="34" charset="0"/>
              <a:cs typeface="Nazanin" pitchFamily="2" charset="-78"/>
            </a:endParaRPr>
          </a:p>
          <a:p>
            <a:pPr marL="547688" indent="-411163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6324600" cy="647700"/>
          </a:xfrm>
        </p:spPr>
        <p:txBody>
          <a:bodyPr/>
          <a:lstStyle/>
          <a:p>
            <a:r>
              <a:rPr lang="fa-IR" sz="3600" smtClean="0">
                <a:cs typeface="B Titr" pitchFamily="2" charset="-78"/>
              </a:rPr>
              <a:t>چه مشکلي در اين تصوير ديده ميشود ؟</a:t>
            </a:r>
            <a:endParaRPr lang="en-US" sz="3600" smtClean="0">
              <a:cs typeface="B Titr" pitchFamily="2" charset="-78"/>
            </a:endParaRPr>
          </a:p>
        </p:txBody>
      </p:sp>
      <p:pic>
        <p:nvPicPr>
          <p:cNvPr id="4" name="Content Placeholder 3" descr="desk_dang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" y="1000125"/>
            <a:ext cx="7086600" cy="55070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514600" y="141288"/>
            <a:ext cx="6324600" cy="708025"/>
          </a:xfrm>
        </p:spPr>
        <p:txBody>
          <a:bodyPr/>
          <a:lstStyle/>
          <a:p>
            <a:r>
              <a:rPr lang="fa-IR" smtClean="0">
                <a:cs typeface="B Titr" pitchFamily="2" charset="-78"/>
              </a:rPr>
              <a:t>اشکالات کم نيست !!!!</a:t>
            </a:r>
            <a:endParaRPr lang="en-US" smtClean="0">
              <a:cs typeface="B Titr" pitchFamily="2" charset="-78"/>
            </a:endParaRPr>
          </a:p>
        </p:txBody>
      </p:sp>
      <p:pic>
        <p:nvPicPr>
          <p:cNvPr id="4" name="Content Placeholder 3" descr="desk_answ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2975" y="993775"/>
            <a:ext cx="6629400" cy="55070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25" y="785813"/>
            <a:ext cx="7670800" cy="3286125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fa-IR" sz="5400" dirty="0" smtClean="0">
                <a:solidFill>
                  <a:srgbClr val="FF0000"/>
                </a:solidFill>
                <a:cs typeface="B Mitra" pitchFamily="2" charset="-78"/>
              </a:rPr>
              <a:t>امنيت </a:t>
            </a:r>
            <a:r>
              <a:rPr lang="fa-IR" sz="5400" dirty="0" smtClean="0">
                <a:solidFill>
                  <a:schemeClr val="bg2">
                    <a:lumMod val="10000"/>
                  </a:schemeClr>
                </a:solidFill>
                <a:cs typeface="B Mitra" pitchFamily="2" charset="-78"/>
              </a:rPr>
              <a:t>ضرورت توسعه    </a:t>
            </a:r>
            <a:r>
              <a:rPr lang="fa-IR" sz="4800" dirty="0" smtClean="0">
                <a:solidFill>
                  <a:schemeClr val="bg2">
                    <a:lumMod val="10000"/>
                  </a:schemeClr>
                </a:solidFill>
                <a:cs typeface="B Mitra" pitchFamily="2" charset="-78"/>
              </a:rPr>
              <a:t/>
            </a:r>
            <a:br>
              <a:rPr lang="fa-IR" sz="4800" dirty="0" smtClean="0">
                <a:solidFill>
                  <a:schemeClr val="bg2">
                    <a:lumMod val="10000"/>
                  </a:schemeClr>
                </a:solidFill>
                <a:cs typeface="B Mitra" pitchFamily="2" charset="-78"/>
              </a:rPr>
            </a:br>
            <a:r>
              <a:rPr lang="fa-IR" sz="4800" dirty="0" smtClean="0">
                <a:solidFill>
                  <a:schemeClr val="bg2">
                    <a:lumMod val="10000"/>
                  </a:schemeClr>
                </a:solidFill>
                <a:cs typeface="B Mitra" pitchFamily="2" charset="-78"/>
              </a:rPr>
              <a:t>       در عصر اطلاعات و ارتباطات</a:t>
            </a:r>
            <a:endParaRPr lang="en-US" sz="7200" dirty="0">
              <a:solidFill>
                <a:schemeClr val="bg2">
                  <a:lumMod val="10000"/>
                </a:schemeClr>
              </a:solidFill>
              <a:cs typeface="B Mitra" pitchFamily="2" charset="-7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5214938"/>
            <a:ext cx="7186613" cy="419100"/>
          </a:xfrm>
        </p:spPr>
        <p:txBody>
          <a:bodyPr/>
          <a:lstStyle/>
          <a:p>
            <a:pPr algn="ctr"/>
            <a:r>
              <a:rPr lang="fa-IR" sz="1800" smtClean="0">
                <a:cs typeface="B Mitra" pitchFamily="2" charset="-78"/>
              </a:rPr>
              <a:t>مهندس امير شجاعان-رئيس مرکز نوسازي، تحول اداري و فناوری اطلاعات وزارت کشور</a:t>
            </a:r>
            <a:endParaRPr lang="en-US" sz="1800" smtClean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2263" y="152400"/>
            <a:ext cx="8821737" cy="701675"/>
          </a:xfrm>
        </p:spPr>
        <p:txBody>
          <a:bodyPr/>
          <a:lstStyle/>
          <a:p>
            <a:r>
              <a:rPr lang="fa-IR" smtClean="0">
                <a:latin typeface="Calibri" pitchFamily="34" charset="0"/>
                <a:cs typeface="B Titr" pitchFamily="2" charset="-78"/>
              </a:rPr>
              <a:t>آگاهي امنيتي چيست؟</a:t>
            </a:r>
            <a:endParaRPr lang="en-US" smtClean="0">
              <a:latin typeface="Calibri" pitchFamily="34" charset="0"/>
              <a:cs typeface="B Titr" pitchFamily="2" charset="-78"/>
            </a:endParaRPr>
          </a:p>
        </p:txBody>
      </p:sp>
      <p:pic>
        <p:nvPicPr>
          <p:cNvPr id="77830" name="Picture 6" descr="ATT1"/>
          <p:cNvPicPr preferRelativeResize="0"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714875"/>
            <a:ext cx="102235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643438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714750"/>
            <a:ext cx="2590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152400" y="928688"/>
            <a:ext cx="8991600" cy="3108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a-IR" sz="2800">
                <a:cs typeface="Nazanin" pitchFamily="2" charset="-78"/>
              </a:rPr>
              <a:t>آگاهي امنيتي به دانش،مهارت و حالت افراد در قبال حفاظت ازدارايي هاي امنيتي گفته مي شود.</a:t>
            </a:r>
            <a:endParaRPr lang="en-US" sz="2800">
              <a:cs typeface="Nazanin" pitchFamily="2" charset="-78"/>
            </a:endParaRPr>
          </a:p>
          <a:p>
            <a:pPr algn="just">
              <a:spcBef>
                <a:spcPct val="50000"/>
              </a:spcBef>
            </a:pPr>
            <a:r>
              <a:rPr lang="fa-IR" sz="2800">
                <a:cs typeface="Nazanin" pitchFamily="2" charset="-78"/>
              </a:rPr>
              <a:t>آگاه بودن امنيتي به معناي فهم از امکان دزدي يا خرابکاري حساب،رايانه يا داده شما به صورت عمدي يا تصادفي مي باشد.</a:t>
            </a:r>
            <a:endParaRPr lang="en-US" sz="2800">
              <a:cs typeface="Nazanin" pitchFamily="2" charset="-78"/>
            </a:endParaRPr>
          </a:p>
          <a:p>
            <a:pPr algn="just">
              <a:spcBef>
                <a:spcPct val="50000"/>
              </a:spcBef>
            </a:pPr>
            <a:r>
              <a:rPr lang="fa-IR" sz="2800">
                <a:cs typeface="Nazanin" pitchFamily="2" charset="-78"/>
              </a:rPr>
              <a:t>آگاهي از مخاطرات و راه هاي ايمن کردن ممکن اولين گام دفاعي براي امنيت اطلاعات،سيستمها و شبکه ها مي باشد.</a:t>
            </a:r>
            <a:endParaRPr lang="en-US" sz="2800">
              <a:cs typeface="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214438" y="141288"/>
            <a:ext cx="6324600" cy="708025"/>
          </a:xfrm>
        </p:spPr>
        <p:txBody>
          <a:bodyPr/>
          <a:lstStyle/>
          <a:p>
            <a:r>
              <a:rPr lang="fa-IR" smtClean="0">
                <a:cs typeface="B Titr" pitchFamily="2" charset="-78"/>
              </a:rPr>
              <a:t>کليد</a:t>
            </a:r>
            <a:endParaRPr lang="en-US" smtClean="0">
              <a:cs typeface="B Titr" pitchFamily="2" charset="-78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smtClean="0">
                <a:cs typeface="Nazanin" pitchFamily="2" charset="-78"/>
              </a:rPr>
              <a:t>تمام خواسته ها براي امنيت اطلاعات زماني محقق ميشود که نيروي انساني دانش کافي را داشته باشند.</a:t>
            </a:r>
            <a:endParaRPr lang="en-US" sz="3200" smtClean="0">
              <a:cs typeface="Nazanin" pitchFamily="2" charset="-78"/>
            </a:endParaRPr>
          </a:p>
          <a:p>
            <a:endParaRPr lang="fa-IR" smtClean="0">
              <a:cs typeface="Nazanin" pitchFamily="2" charset="-78"/>
            </a:endParaRPr>
          </a:p>
          <a:p>
            <a:endParaRPr lang="fa-IR" smtClean="0">
              <a:cs typeface="Nazanin" pitchFamily="2" charset="-78"/>
            </a:endParaRPr>
          </a:p>
          <a:p>
            <a:pPr lvl="1" algn="ctr">
              <a:buFont typeface="Wingdings 2" pitchFamily="18" charset="2"/>
              <a:buNone/>
            </a:pPr>
            <a:r>
              <a:rPr lang="fa-IR" sz="5400" smtClean="0">
                <a:solidFill>
                  <a:srgbClr val="FF0000"/>
                </a:solidFill>
                <a:cs typeface="B Titr" pitchFamily="2" charset="-78"/>
              </a:rPr>
              <a:t>آموزش نيروي انساني </a:t>
            </a:r>
            <a:endParaRPr lang="en-US" sz="5400" smtClean="0">
              <a:solidFill>
                <a:srgbClr val="FF0000"/>
              </a:solidFill>
              <a:cs typeface="B Titr" pitchFamily="2" charset="-78"/>
            </a:endParaRPr>
          </a:p>
          <a:p>
            <a:pPr lvl="1" algn="ctr">
              <a:buFont typeface="Wingdings 2" pitchFamily="18" charset="2"/>
              <a:buNone/>
            </a:pPr>
            <a:r>
              <a:rPr lang="fa-IR" sz="5400" smtClean="0">
                <a:solidFill>
                  <a:srgbClr val="FF0000"/>
                </a:solidFill>
                <a:cs typeface="B Titr" pitchFamily="2" charset="-78"/>
              </a:rPr>
              <a:t>کليد اصلي</a:t>
            </a:r>
            <a:endParaRPr lang="en-US" sz="5400" smtClean="0"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latin typeface="IranNastaliq" pitchFamily="18" charset="0"/>
                <a:cs typeface="B Titr" pitchFamily="2" charset="-78"/>
              </a:rPr>
              <a:t>چند آمار مهم</a:t>
            </a:r>
            <a:endParaRPr lang="en-US" smtClean="0">
              <a:cs typeface="B Titr" pitchFamily="2" charset="-7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a-IR" smtClean="0">
                <a:cs typeface="B Nazanin" pitchFamily="2" charset="-78"/>
              </a:rPr>
              <a:t>بر اساس گزارشات سال</a:t>
            </a:r>
            <a:r>
              <a:rPr lang="en-US" smtClean="0">
                <a:cs typeface="B Nazanin" pitchFamily="2" charset="-78"/>
              </a:rPr>
              <a:t> </a:t>
            </a:r>
            <a:r>
              <a:rPr lang="fa-IR" smtClean="0">
                <a:cs typeface="B Nazanin" pitchFamily="2" charset="-78"/>
              </a:rPr>
              <a:t>2011</a:t>
            </a:r>
            <a:r>
              <a:rPr lang="en-US" smtClean="0">
                <a:cs typeface="B Nazanin" pitchFamily="2" charset="-78"/>
              </a:rPr>
              <a:t> </a:t>
            </a:r>
            <a:r>
              <a:rPr lang="en-US" sz="2400" smtClean="0">
                <a:cs typeface="B Nazanin" pitchFamily="2" charset="-78"/>
              </a:rPr>
              <a:t>Cyber Security watch survey</a:t>
            </a:r>
            <a:r>
              <a:rPr lang="fa-IR" sz="2400" smtClean="0">
                <a:cs typeface="B Nazanin" pitchFamily="2" charset="-78"/>
              </a:rPr>
              <a:t> </a:t>
            </a:r>
            <a:r>
              <a:rPr lang="fa-IR" smtClean="0">
                <a:cs typeface="B Nazanin" pitchFamily="2" charset="-78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en-US" smtClean="0">
              <a:cs typeface="B Nazanin" pitchFamily="2" charset="-78"/>
            </a:endParaRPr>
          </a:p>
          <a:p>
            <a:r>
              <a:rPr lang="fa-IR" smtClean="0">
                <a:cs typeface="B Nazanin" pitchFamily="2" charset="-78"/>
              </a:rPr>
              <a:t>58% حملات از خارج سازمان، 21% از داخل و باقي از منابع ناشناخته صورت پذيرفته است/</a:t>
            </a:r>
          </a:p>
          <a:p>
            <a:r>
              <a:rPr lang="fa-IR" smtClean="0">
                <a:cs typeface="B Nazanin" pitchFamily="2" charset="-78"/>
              </a:rPr>
              <a:t>33% نظرات بر هزينه بيشتر در حملات داخلي تاکيد داشتند.</a:t>
            </a:r>
          </a:p>
          <a:p>
            <a:r>
              <a:rPr lang="fa-IR" smtClean="0">
                <a:cs typeface="B Nazanin" pitchFamily="2" charset="-78"/>
              </a:rPr>
              <a:t>نه تنها اين حملات داخلي هزينه بر بودند بلکه آسيب هاي جدي به سازمان وارد كرده اند.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latin typeface="IranNastaliq" pitchFamily="18" charset="0"/>
                <a:cs typeface="B Titr" pitchFamily="2" charset="-78"/>
              </a:rPr>
              <a:t>کاهش افشاي غير عمدي اطلاعات</a:t>
            </a:r>
            <a:endParaRPr lang="en-US" smtClean="0">
              <a:cs typeface="B Titr" pitchFamily="2" charset="-7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900" smtClean="0">
                <a:cs typeface="B Zar" pitchFamily="2" charset="-78"/>
              </a:rPr>
              <a:t>در سال 2011 افشاي غير عمدي اطلاعات داراي کاهش 21% ای بوده :</a:t>
            </a:r>
          </a:p>
          <a:p>
            <a:pPr lvl="1"/>
            <a:r>
              <a:rPr lang="fa-IR" sz="2900" smtClean="0">
                <a:cs typeface="B Zar" pitchFamily="2" charset="-78"/>
              </a:rPr>
              <a:t>آموزش و آگاهي رساني</a:t>
            </a:r>
          </a:p>
          <a:p>
            <a:pPr lvl="1"/>
            <a:r>
              <a:rPr lang="fa-IR" sz="2900" smtClean="0">
                <a:cs typeface="B Zar" pitchFamily="2" charset="-78"/>
              </a:rPr>
              <a:t>نظارت داخلي</a:t>
            </a:r>
            <a:endParaRPr lang="en-US" sz="2900" smtClean="0">
              <a:cs typeface="B Zar" pitchFamily="2" charset="-78"/>
            </a:endParaRPr>
          </a:p>
          <a:p>
            <a:r>
              <a:rPr lang="fa-IR" sz="2900" smtClean="0">
                <a:cs typeface="B Zar" pitchFamily="2" charset="-78"/>
              </a:rPr>
              <a:t>سازمان از برنامه هاي بيشتري نيز براي پوشش ريسک استفاده مي کنند:</a:t>
            </a:r>
          </a:p>
          <a:p>
            <a:pPr lvl="1"/>
            <a:r>
              <a:rPr lang="fa-IR" sz="2900" smtClean="0">
                <a:cs typeface="B Zar" pitchFamily="2" charset="-78"/>
              </a:rPr>
              <a:t>مديريت دسترسي</a:t>
            </a:r>
            <a:endParaRPr lang="en-US" sz="2900" smtClean="0">
              <a:cs typeface="B Zar" pitchFamily="2" charset="-78"/>
            </a:endParaRPr>
          </a:p>
          <a:p>
            <a:pPr lvl="1"/>
            <a:r>
              <a:rPr lang="fa-IR" sz="2900" smtClean="0">
                <a:cs typeface="B Zar" pitchFamily="2" charset="-78"/>
              </a:rPr>
              <a:t>تشخيص نفوذ</a:t>
            </a:r>
          </a:p>
          <a:p>
            <a:pPr lvl="1"/>
            <a:r>
              <a:rPr lang="fa-IR" sz="2900" smtClean="0">
                <a:cs typeface="B Zar" pitchFamily="2" charset="-78"/>
              </a:rPr>
              <a:t>مديريت آسيب پذيري</a:t>
            </a:r>
          </a:p>
          <a:p>
            <a:pPr lvl="1"/>
            <a:r>
              <a:rPr lang="fa-IR" sz="2900" smtClean="0">
                <a:cs typeface="B Zar" pitchFamily="2" charset="-78"/>
              </a:rPr>
              <a:t>مديريت شناسايي</a:t>
            </a:r>
          </a:p>
          <a:p>
            <a:endParaRPr lang="fa-IR" sz="3300" smtClean="0">
              <a:cs typeface="B Zar" pitchFamily="2" charset="-78"/>
            </a:endParaRP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57188" y="319088"/>
            <a:ext cx="7715250" cy="563562"/>
          </a:xfrm>
        </p:spPr>
        <p:txBody>
          <a:bodyPr/>
          <a:lstStyle/>
          <a:p>
            <a:r>
              <a:rPr lang="fa-IR" sz="2400" smtClean="0">
                <a:latin typeface="IranNastaliq" pitchFamily="18" charset="0"/>
                <a:cs typeface="B Titr" pitchFamily="2" charset="-78"/>
              </a:rPr>
              <a:t>در يک سال گذشته چند رخنه اطلاعاتي در سازمان شما رخ داده است؟ </a:t>
            </a:r>
            <a:endParaRPr lang="en-US" sz="2400" smtClean="0">
              <a:cs typeface="B Titr" pitchFamily="2" charset="-78"/>
            </a:endParaRP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341438"/>
            <a:ext cx="7993062" cy="3959225"/>
          </a:xfrm>
        </p:spPr>
      </p:pic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2051050" y="5373688"/>
            <a:ext cx="5357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/>
              <a:t>Ponemon: Cyber Security Mega Trends </a:t>
            </a:r>
          </a:p>
          <a:p>
            <a:pPr algn="l" rtl="0"/>
            <a:r>
              <a:rPr lang="en-US"/>
              <a:t>Study of IT leaders in the U.S. federal government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latin typeface="IranNastaliq" pitchFamily="18" charset="0"/>
                <a:cs typeface="B Titr" pitchFamily="2" charset="-78"/>
              </a:rPr>
              <a:t>سياست‌هاي کلي نظام در حوزه امنيت اطلاعات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1113">
              <a:lnSpc>
                <a:spcPct val="150000"/>
              </a:lnSpc>
              <a:buFont typeface="Wingdings" pitchFamily="2" charset="2"/>
              <a:buNone/>
            </a:pPr>
            <a:r>
              <a:rPr lang="ar-SA" sz="2000" b="1" smtClean="0">
                <a:cs typeface="B Mitra" pitchFamily="2" charset="-78"/>
              </a:rPr>
              <a:t>1 ـ </a:t>
            </a:r>
            <a:r>
              <a:rPr lang="ar-SA" sz="2000" smtClean="0">
                <a:cs typeface="B Mitra" pitchFamily="2" charset="-78"/>
              </a:rPr>
              <a:t>ايجاد نظام جامع و فراگير در سطح ملي و سازوکار مناسب براي امن­سازي ساختارهاي حياتي و حساس و مهم در حوزه فناوري اطلاعات و ارتباطات و ارتقاي مداوم امنيت شبکه هاي الکترونيکي و سامانه هاي اطلاعاتي و ارتباطي در کشور براي:</a:t>
            </a:r>
            <a:br>
              <a:rPr lang="ar-SA" sz="2000" smtClean="0">
                <a:cs typeface="B Mitra" pitchFamily="2" charset="-78"/>
              </a:rPr>
            </a:br>
            <a:r>
              <a:rPr lang="ar-SA" sz="2000" smtClean="0">
                <a:cs typeface="B Mitra" pitchFamily="2" charset="-78"/>
              </a:rPr>
              <a:t>- استمرار خدمات عمومي.</a:t>
            </a:r>
            <a:br>
              <a:rPr lang="ar-SA" sz="2000" smtClean="0">
                <a:cs typeface="B Mitra" pitchFamily="2" charset="-78"/>
              </a:rPr>
            </a:br>
            <a:r>
              <a:rPr lang="ar-SA" sz="2000" smtClean="0">
                <a:cs typeface="B Mitra" pitchFamily="2" charset="-78"/>
              </a:rPr>
              <a:t>- پايداري زيرساخت هاي ملي.</a:t>
            </a:r>
            <a:br>
              <a:rPr lang="ar-SA" sz="2000" smtClean="0">
                <a:cs typeface="B Mitra" pitchFamily="2" charset="-78"/>
              </a:rPr>
            </a:br>
            <a:r>
              <a:rPr lang="ar-SA" sz="2000" smtClean="0">
                <a:cs typeface="B Mitra" pitchFamily="2" charset="-78"/>
              </a:rPr>
              <a:t>- نگهداري از اسرار کشور.</a:t>
            </a:r>
            <a:br>
              <a:rPr lang="ar-SA" sz="2000" smtClean="0">
                <a:cs typeface="B Mitra" pitchFamily="2" charset="-78"/>
              </a:rPr>
            </a:br>
            <a:r>
              <a:rPr lang="ar-SA" sz="2000" smtClean="0">
                <a:cs typeface="B Mitra" pitchFamily="2" charset="-78"/>
              </a:rPr>
              <a:t>- حفظ فرهنگ و هويت اسلامي ـ ايراني و ارزش­ هاي اخلاقي.</a:t>
            </a:r>
            <a:br>
              <a:rPr lang="ar-SA" sz="2000" smtClean="0">
                <a:cs typeface="B Mitra" pitchFamily="2" charset="-78"/>
              </a:rPr>
            </a:br>
            <a:r>
              <a:rPr lang="ar-SA" sz="2000" smtClean="0">
                <a:cs typeface="B Mitra" pitchFamily="2" charset="-78"/>
              </a:rPr>
              <a:t>-حراست از حريم خصوصي و آزادي­ هاي مشروع و سرمايه­ هاي مادي و معنوي.</a:t>
            </a:r>
            <a:br>
              <a:rPr lang="ar-SA" sz="2000" smtClean="0">
                <a:cs typeface="B Mitra" pitchFamily="2" charset="-78"/>
              </a:rPr>
            </a:br>
            <a:r>
              <a:rPr lang="ar-SA" sz="2000" b="1" smtClean="0">
                <a:cs typeface="B Mitra" pitchFamily="2" charset="-78"/>
              </a:rPr>
              <a:t>2 ـ</a:t>
            </a:r>
            <a:r>
              <a:rPr lang="ar-SA" sz="2000" smtClean="0">
                <a:cs typeface="B Mitra" pitchFamily="2" charset="-78"/>
              </a:rPr>
              <a:t> گسترش فناوري اطلاعات و ارتباطات با رعايت ملاحظات امنيتي.</a:t>
            </a:r>
            <a:br>
              <a:rPr lang="ar-SA" sz="2000" smtClean="0">
                <a:cs typeface="B Mitra" pitchFamily="2" charset="-78"/>
              </a:rPr>
            </a:br>
            <a:r>
              <a:rPr lang="ar-SA" sz="2000" b="1" smtClean="0">
                <a:cs typeface="B Mitra" pitchFamily="2" charset="-78"/>
              </a:rPr>
              <a:t>3 ـ </a:t>
            </a:r>
            <a:r>
              <a:rPr lang="ar-SA" sz="2000" smtClean="0">
                <a:cs typeface="B Mitra" pitchFamily="2" charset="-78"/>
              </a:rPr>
              <a:t>بالا بردن سطح دانش و ظرفيت­ هاي علمي، پژوهشي، آموزشي و صنعتي کشور براي توليد علم و فناوري مربوط به امنيت فضاي اطلاعاتي و ارتباطي (افتا)</a:t>
            </a:r>
            <a:r>
              <a:rPr lang="ar-SA" sz="1800" smtClean="0">
                <a:cs typeface="B Mitra" pitchFamily="2" charset="-78"/>
              </a:rPr>
              <a:t/>
            </a:r>
            <a:br>
              <a:rPr lang="ar-SA" sz="1800" smtClean="0">
                <a:cs typeface="B Mitra" pitchFamily="2" charset="-78"/>
              </a:rPr>
            </a:br>
            <a:endParaRPr lang="fa-I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latin typeface="IranNastaliq" pitchFamily="18" charset="0"/>
                <a:cs typeface="B Titr" pitchFamily="2" charset="-78"/>
              </a:rPr>
              <a:t>سياست‌هاي کلي نظام در حوزه امنيت اطلاعات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076325"/>
            <a:ext cx="8435975" cy="5248275"/>
          </a:xfrm>
        </p:spPr>
        <p:txBody>
          <a:bodyPr/>
          <a:lstStyle/>
          <a:p>
            <a:pPr indent="-77788">
              <a:lnSpc>
                <a:spcPct val="130000"/>
              </a:lnSpc>
              <a:buFont typeface="Wingdings" pitchFamily="2" charset="2"/>
              <a:buNone/>
            </a:pPr>
            <a:r>
              <a:rPr lang="ar-SA" sz="2400" b="1" smtClean="0">
                <a:cs typeface="B Mitra" pitchFamily="2" charset="-78"/>
              </a:rPr>
              <a:t>5 ـ </a:t>
            </a:r>
            <a:r>
              <a:rPr lang="ar-SA" sz="2400" smtClean="0">
                <a:cs typeface="B Mitra" pitchFamily="2" charset="-78"/>
              </a:rPr>
              <a:t>پايش، پيشگيري، دفاع و بالا بردن توان بازدارندگي در برابر هرگونه تهديد در حوزه فناوري اطلاعات و ارتباطات.</a:t>
            </a:r>
            <a:br>
              <a:rPr lang="ar-SA" sz="2400" smtClean="0">
                <a:cs typeface="B Mitra" pitchFamily="2" charset="-78"/>
              </a:rPr>
            </a:br>
            <a:r>
              <a:rPr lang="ar-SA" sz="2400" b="1" smtClean="0">
                <a:cs typeface="B Mitra" pitchFamily="2" charset="-78"/>
              </a:rPr>
              <a:t>6 ـ</a:t>
            </a:r>
            <a:r>
              <a:rPr lang="ar-SA" sz="2400" smtClean="0">
                <a:cs typeface="B Mitra" pitchFamily="2" charset="-78"/>
              </a:rPr>
              <a:t> تعامل کارساز و سازنده منطقه اي و جهاني و همکاري و سرمايه گذاري مشترک در حوزه هاي دانش، فناوري و امور مربوط به امنيت شبکه هاي الکترونيکي و سامانه هاي اطلاعاتي و ارتباطي با حفظ منافع و امنيت ملي.</a:t>
            </a:r>
            <a:br>
              <a:rPr lang="ar-SA" sz="2400" smtClean="0">
                <a:cs typeface="B Mitra" pitchFamily="2" charset="-78"/>
              </a:rPr>
            </a:br>
            <a:r>
              <a:rPr lang="ar-SA" sz="2400" b="1" smtClean="0">
                <a:cs typeface="B Mitra" pitchFamily="2" charset="-78"/>
              </a:rPr>
              <a:t>7 ـ </a:t>
            </a:r>
            <a:r>
              <a:rPr lang="ar-SA" sz="2400" smtClean="0">
                <a:cs typeface="B Mitra" pitchFamily="2" charset="-78"/>
              </a:rPr>
              <a:t>تعيين نهاد متولي و هماهنگ کننده زير نظر دولت به منظور هدايت، نظارت و تدوين استانداردهاي لازم براي حفظ و توسعه امنيت فضاي توليد و تبادل اطلاعات و ارتباطات و تهيه پيش نويس قوانين مورد نياز. </a:t>
            </a:r>
            <a:br>
              <a:rPr lang="ar-SA" sz="2400" smtClean="0">
                <a:cs typeface="B Mitra" pitchFamily="2" charset="-78"/>
              </a:rPr>
            </a:br>
            <a:r>
              <a:rPr lang="ar-SA" sz="2400" b="1" smtClean="0">
                <a:cs typeface="B Mitra" pitchFamily="2" charset="-78"/>
              </a:rPr>
              <a:t>8 ـ </a:t>
            </a:r>
            <a:r>
              <a:rPr lang="ar-SA" sz="2400" smtClean="0">
                <a:cs typeface="B Mitra" pitchFamily="2" charset="-78"/>
              </a:rPr>
              <a:t>فرهنگ سازي، آموزش و افزايش آگاهي و مهارت­ هاي عمومي در حوزه افتا.</a:t>
            </a:r>
            <a:br>
              <a:rPr lang="ar-SA" sz="2400" smtClean="0">
                <a:cs typeface="B Mitra" pitchFamily="2" charset="-78"/>
              </a:rPr>
            </a:br>
            <a:r>
              <a:rPr lang="ar-SA" sz="2400" b="1" smtClean="0">
                <a:cs typeface="B Mitra" pitchFamily="2" charset="-78"/>
              </a:rPr>
              <a:t>9 ـ</a:t>
            </a:r>
            <a:r>
              <a:rPr lang="ar-SA" sz="2400" smtClean="0">
                <a:cs typeface="B Mitra" pitchFamily="2" charset="-78"/>
              </a:rPr>
              <a:t> رعايت موازين شرعي و مقررات قانوني مربوط به حفظ حقوق فردي و اجتماعي در اجراي اين سياست</a:t>
            </a:r>
            <a:r>
              <a:rPr lang="fa-IR" sz="2400" smtClean="0">
                <a:cs typeface="B Mitra" pitchFamily="2" charset="-78"/>
              </a:rPr>
              <a:t>‌</a:t>
            </a:r>
            <a:r>
              <a:rPr lang="ar-SA" sz="2400" smtClean="0">
                <a:cs typeface="B Mitra" pitchFamily="2" charset="-78"/>
              </a:rPr>
              <a:t>ها.</a:t>
            </a:r>
            <a:endParaRPr lang="en-US" sz="2400" smtClean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57188" y="319088"/>
            <a:ext cx="7858125" cy="563562"/>
          </a:xfrm>
        </p:spPr>
        <p:txBody>
          <a:bodyPr/>
          <a:lstStyle/>
          <a:p>
            <a:r>
              <a:rPr lang="fa-IR" smtClean="0">
                <a:latin typeface="IranNastaliq" pitchFamily="18" charset="0"/>
                <a:cs typeface="B Titr" pitchFamily="2" charset="-78"/>
              </a:rPr>
              <a:t> بعضي از وظايف وزارت ارتباطات و فناوري اطلاعات</a:t>
            </a:r>
            <a:endParaRPr lang="en-US" smtClean="0">
              <a:latin typeface="IranNastaliq" pitchFamily="18" charset="0"/>
              <a:cs typeface="B Titr" pitchFamily="2" charset="-78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smtClean="0">
                <a:cs typeface="B Mitra" pitchFamily="2" charset="-78"/>
              </a:rPr>
              <a:t>طرح ايجاد نظام استانداردها و دستورالعملهاي فني افتا</a:t>
            </a:r>
          </a:p>
          <a:p>
            <a:r>
              <a:rPr lang="fa-IR" sz="3200" smtClean="0">
                <a:cs typeface="B Mitra" pitchFamily="2" charset="-78"/>
              </a:rPr>
              <a:t>طرح تعيين صلاحيت فني محصولات و مديريت افتا</a:t>
            </a:r>
          </a:p>
          <a:p>
            <a:r>
              <a:rPr lang="fa-IR" sz="3200" smtClean="0">
                <a:cs typeface="B Mitra" pitchFamily="2" charset="-78"/>
              </a:rPr>
              <a:t>طرح ايجاد نظام پيشگيري، مقابله و امداد افتا</a:t>
            </a:r>
          </a:p>
          <a:p>
            <a:r>
              <a:rPr lang="fa-IR" sz="3200" smtClean="0">
                <a:cs typeface="B Mitra" pitchFamily="2" charset="-78"/>
              </a:rPr>
              <a:t>طرح حمايت از توليد، پشتيباني و بکارگيري محصولات داخلي</a:t>
            </a:r>
          </a:p>
          <a:p>
            <a:r>
              <a:rPr lang="fa-IR" sz="3200" smtClean="0">
                <a:cs typeface="B Mitra" pitchFamily="2" charset="-78"/>
              </a:rPr>
              <a:t>طرح حمايت از تشکيل و تقويت شرکتهاي مهندسي و حرفه اي در زمينه افتا</a:t>
            </a:r>
          </a:p>
          <a:p>
            <a:r>
              <a:rPr lang="fa-IR" sz="3200" smtClean="0">
                <a:cs typeface="B Mitra" pitchFamily="2" charset="-78"/>
              </a:rPr>
              <a:t>طرح حمايت از ايجاد آزمايشگاه هاي تخصصي افتا</a:t>
            </a:r>
          </a:p>
          <a:p>
            <a:r>
              <a:rPr lang="fa-IR" sz="3200" smtClean="0">
                <a:cs typeface="B Mitra" pitchFamily="2" charset="-78"/>
              </a:rPr>
              <a:t>طرح حمايت از توسعه مراکز آموزشي </a:t>
            </a:r>
            <a:r>
              <a:rPr lang="fa-IR" sz="3200" i="1" smtClean="0">
                <a:cs typeface="B Mitra" pitchFamily="2" charset="-78"/>
              </a:rPr>
              <a:t>حرفه اي</a:t>
            </a:r>
            <a:r>
              <a:rPr lang="fa-IR" sz="3200" smtClean="0">
                <a:cs typeface="B Mitra" pitchFamily="2" charset="-78"/>
              </a:rPr>
              <a:t> افتا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latin typeface="IranNastaliq" pitchFamily="18" charset="0"/>
                <a:cs typeface="B Titr" pitchFamily="2" charset="-78"/>
              </a:rPr>
              <a:t>وظايف کليه دستگاهها براساس اسناد بالادستی</a:t>
            </a:r>
            <a:endParaRPr lang="en-US" smtClean="0">
              <a:latin typeface="IranNastaliq" pitchFamily="18" charset="0"/>
              <a:cs typeface="B Titr" pitchFamily="2" charset="-78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a-IR" sz="3200" smtClean="0">
                <a:cs typeface="B Mitra" pitchFamily="2" charset="-78"/>
              </a:rPr>
              <a:t>طرح اجراي سيستم مديريت امنيت اطلاعات در کليه دستگاهها</a:t>
            </a:r>
          </a:p>
          <a:p>
            <a:pPr>
              <a:lnSpc>
                <a:spcPct val="200000"/>
              </a:lnSpc>
            </a:pPr>
            <a:r>
              <a:rPr lang="fa-IR" sz="3200" smtClean="0">
                <a:cs typeface="B Mitra" pitchFamily="2" charset="-78"/>
              </a:rPr>
              <a:t>طرح ايجاد نظام تصديق هويت رايانه اي</a:t>
            </a:r>
          </a:p>
          <a:p>
            <a:pPr>
              <a:lnSpc>
                <a:spcPct val="200000"/>
              </a:lnSpc>
            </a:pPr>
            <a:r>
              <a:rPr lang="fa-IR" sz="3200" smtClean="0">
                <a:cs typeface="B Mitra" pitchFamily="2" charset="-78"/>
              </a:rPr>
              <a:t>طرح ايجاد نظام مديريت امنيت زير ساختهاي حياتي (دستگاههاي متولي زيرساخت هاي حياتي)</a:t>
            </a:r>
          </a:p>
          <a:p>
            <a:pPr>
              <a:lnSpc>
                <a:spcPct val="200000"/>
              </a:lnSpc>
            </a:pPr>
            <a:endParaRPr lang="fa-IR" sz="2400" smtClean="0">
              <a:cs typeface="B Mitra" pitchFamily="2" charset="-78"/>
            </a:endParaRPr>
          </a:p>
          <a:p>
            <a:pPr>
              <a:lnSpc>
                <a:spcPct val="200000"/>
              </a:lnSpc>
            </a:pPr>
            <a:endParaRPr lang="en-US" sz="2400" smtClean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latin typeface="IranNastaliq" pitchFamily="18" charset="0"/>
                <a:cs typeface="B Titr" pitchFamily="2" charset="-78"/>
              </a:rPr>
              <a:t> بعضي از وظايف وزارت کشور</a:t>
            </a:r>
            <a:endParaRPr lang="en-US" b="1" smtClean="0">
              <a:cs typeface="B Titr" pitchFamily="2" charset="-78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z="3600" smtClean="0">
                <a:cs typeface="Zar" pitchFamily="2" charset="-78"/>
              </a:rPr>
              <a:t>در سند راهبري امنيت فضاي توليد و تبادل اطلاعات کشور، وزارت کشور </a:t>
            </a:r>
            <a:r>
              <a:rPr lang="fa-IR" sz="3600" b="1" smtClean="0">
                <a:cs typeface="Zar" pitchFamily="2" charset="-78"/>
              </a:rPr>
              <a:t>همکار</a:t>
            </a:r>
            <a:r>
              <a:rPr lang="fa-IR" sz="3600" smtClean="0">
                <a:cs typeface="Zar" pitchFamily="2" charset="-78"/>
              </a:rPr>
              <a:t> در بخش هاي زير مي باشد:</a:t>
            </a:r>
          </a:p>
          <a:p>
            <a:pPr lvl="1" algn="just"/>
            <a:r>
              <a:rPr lang="fa-IR" sz="3600" smtClean="0">
                <a:cs typeface="Zar" pitchFamily="2" charset="-78"/>
              </a:rPr>
              <a:t>طرح امن سازي زير ساختهاي حياتي کشور ( جمع آوري اطلاعات،تحليل و مديريت مخاطرات،تشخيص و مقابله با حوادث در سطح ملي)</a:t>
            </a:r>
          </a:p>
          <a:p>
            <a:pPr lvl="1" algn="just"/>
            <a:r>
              <a:rPr lang="fa-IR" sz="3600" smtClean="0">
                <a:cs typeface="Zar" pitchFamily="2" charset="-78"/>
              </a:rPr>
              <a:t>طرح ايجاد نظام مديريت مقابله با جرائم فتا</a:t>
            </a:r>
          </a:p>
          <a:p>
            <a:pPr lvl="1" algn="just"/>
            <a:r>
              <a:rPr lang="fa-IR" sz="3600" smtClean="0">
                <a:cs typeface="Zar" pitchFamily="2" charset="-78"/>
              </a:rPr>
              <a:t>طرح ايجاد مراکز عمليات امنيت </a:t>
            </a:r>
          </a:p>
          <a:p>
            <a:pPr lvl="1"/>
            <a:endParaRPr lang="fa-IR" sz="3000" smtClean="0">
              <a:cs typeface="Zar" pitchFamily="2" charset="-78"/>
            </a:endParaRPr>
          </a:p>
          <a:p>
            <a:pPr lvl="1"/>
            <a:endParaRPr lang="fa-IR" sz="3000" smtClean="0">
              <a:cs typeface="Zar" pitchFamily="2" charset="-78"/>
            </a:endParaRP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cs typeface="B Mitra" pitchFamily="2" charset="-78"/>
              </a:rPr>
              <a:t>طرح چند سوال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a-IR" smtClean="0">
                <a:cs typeface="B Zar" pitchFamily="2" charset="-78"/>
              </a:rPr>
              <a:t>در قرن اخير ميزان و نحوه تاثير فناوري در زندگي بشر چگونه قابل ارزيابي است؟</a:t>
            </a:r>
          </a:p>
          <a:p>
            <a:pPr>
              <a:buFont typeface="Wingdings" pitchFamily="2" charset="2"/>
              <a:buChar char="q"/>
            </a:pPr>
            <a:endParaRPr lang="fa-IR" smtClean="0">
              <a:cs typeface="B Zar" pitchFamily="2" charset="-78"/>
            </a:endParaRPr>
          </a:p>
          <a:p>
            <a:pPr>
              <a:buFont typeface="Wingdings" pitchFamily="2" charset="2"/>
              <a:buChar char="q"/>
            </a:pPr>
            <a:r>
              <a:rPr lang="fa-IR" smtClean="0">
                <a:cs typeface="B Zar" pitchFamily="2" charset="-78"/>
              </a:rPr>
              <a:t>در قرن بيست و يکم آيا فناوري اطلاعات و ارتباطات يک انتخاب است و يا يک پارادايم قالب زندگي؟ </a:t>
            </a:r>
          </a:p>
          <a:p>
            <a:pPr>
              <a:buFont typeface="Wingdings" pitchFamily="2" charset="2"/>
              <a:buChar char="q"/>
            </a:pPr>
            <a:endParaRPr lang="fa-IR" smtClean="0">
              <a:cs typeface="B Zar" pitchFamily="2" charset="-78"/>
            </a:endParaRPr>
          </a:p>
          <a:p>
            <a:pPr>
              <a:buFont typeface="Wingdings" pitchFamily="2" charset="2"/>
              <a:buChar char="q"/>
            </a:pPr>
            <a:r>
              <a:rPr lang="fa-IR" smtClean="0">
                <a:cs typeface="B Zar" pitchFamily="2" charset="-78"/>
              </a:rPr>
              <a:t>با فرض اين‌که فناوري اطلاعات و ارتباطات يک انتخاب باشد آيا هزينه امنيتي آن بر منافع حاصل از آن ارجحيت دارد؟</a:t>
            </a:r>
          </a:p>
          <a:p>
            <a:pPr>
              <a:buFont typeface="Wingdings" pitchFamily="2" charset="2"/>
              <a:buNone/>
            </a:pPr>
            <a:endParaRPr lang="fa-IR" smtClean="0">
              <a:cs typeface="B Zar" pitchFamily="2" charset="-78"/>
            </a:endParaRPr>
          </a:p>
          <a:p>
            <a:pPr>
              <a:buFont typeface="Wingdings" pitchFamily="2" charset="2"/>
              <a:buChar char="q"/>
            </a:pPr>
            <a:r>
              <a:rPr lang="fa-IR" smtClean="0">
                <a:cs typeface="B Zar" pitchFamily="2" charset="-78"/>
              </a:rPr>
              <a:t>آيا فناوري‌هاي نوظهور به صورت عام و فناوري اطلاعات به صورت خاص به صورت ذاتي ماهيتي تهديد آميز دارند؟</a:t>
            </a:r>
          </a:p>
          <a:p>
            <a:pPr>
              <a:buFont typeface="Wingdings" pitchFamily="2" charset="2"/>
              <a:buChar char="q"/>
            </a:pPr>
            <a:endParaRPr lang="fa-IR" smtClean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7667625" cy="563562"/>
          </a:xfrm>
        </p:spPr>
        <p:txBody>
          <a:bodyPr/>
          <a:lstStyle/>
          <a:p>
            <a:r>
              <a:rPr lang="fa-IR" smtClean="0">
                <a:latin typeface="IranNastaliq" pitchFamily="18" charset="0"/>
                <a:cs typeface="B Titr" pitchFamily="2" charset="-78"/>
              </a:rPr>
              <a:t>اهداف کوتاه مدت در راستاي ارتقاي امنيت سازمانها</a:t>
            </a:r>
            <a:endParaRPr lang="en-US" smtClean="0">
              <a:cs typeface="B Titr" pitchFamily="2" charset="-7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z="3200" smtClean="0">
                <a:cs typeface="B Zar" pitchFamily="2" charset="-78"/>
              </a:rPr>
              <a:t>پياده سازي نظام مديريت امنيت اطلاعات</a:t>
            </a:r>
          </a:p>
          <a:p>
            <a:pPr algn="just"/>
            <a:r>
              <a:rPr lang="fa-IR" sz="3200" smtClean="0">
                <a:cs typeface="B Zar" pitchFamily="2" charset="-78"/>
              </a:rPr>
              <a:t>ايجاد مراکز ماهر و گوهر</a:t>
            </a:r>
          </a:p>
          <a:p>
            <a:pPr algn="just"/>
            <a:r>
              <a:rPr lang="fa-IR" sz="3200" smtClean="0">
                <a:cs typeface="B Zar" pitchFamily="2" charset="-78"/>
              </a:rPr>
              <a:t>تجهيز سازمان به ابزارهاي جديد در مديريت امنيت</a:t>
            </a:r>
          </a:p>
          <a:p>
            <a:pPr algn="just"/>
            <a:r>
              <a:rPr lang="fa-IR" sz="3200" smtClean="0">
                <a:cs typeface="B Zar" pitchFamily="2" charset="-78"/>
              </a:rPr>
              <a:t>تست نفوذ بر روي نقاط حساس به صورت دوره اي </a:t>
            </a:r>
          </a:p>
          <a:p>
            <a:pPr algn="just"/>
            <a:r>
              <a:rPr lang="fa-IR" sz="3200" smtClean="0">
                <a:cs typeface="B Zar" pitchFamily="2" charset="-78"/>
              </a:rPr>
              <a:t>رعايت ملاحظات امنيتي در ارائه خدمات الكترونيكي به مردم.</a:t>
            </a:r>
          </a:p>
          <a:p>
            <a:pPr algn="just"/>
            <a:r>
              <a:rPr lang="fa-IR" sz="3200" smtClean="0">
                <a:cs typeface="B Zar" pitchFamily="2" charset="-78"/>
              </a:rPr>
              <a:t>عدم قرار دادن اطلاعات مهم سازمانهاي بر روي رايانه هاي متصل به اينترنت</a:t>
            </a:r>
            <a:endParaRPr lang="en-US" sz="3200" smtClean="0">
              <a:cs typeface="B Zar" pitchFamily="2" charset="-78"/>
            </a:endParaRPr>
          </a:p>
          <a:p>
            <a:pPr algn="just"/>
            <a:r>
              <a:rPr lang="fa-IR" sz="3200" smtClean="0">
                <a:cs typeface="B Zar" pitchFamily="2" charset="-78"/>
              </a:rPr>
              <a:t>استفاده تركيبي از محصولات امنيتي داخلي و خارجي</a:t>
            </a:r>
          </a:p>
          <a:p>
            <a:pPr algn="just"/>
            <a:r>
              <a:rPr lang="fa-IR" sz="3200" smtClean="0">
                <a:cs typeface="B Zar" pitchFamily="2" charset="-78"/>
              </a:rPr>
              <a:t>آموزش نيروي انساني</a:t>
            </a:r>
          </a:p>
          <a:p>
            <a:endParaRPr lang="fa-IR" smtClean="0">
              <a:cs typeface="B Zar" pitchFamily="2" charset="-78"/>
            </a:endParaRPr>
          </a:p>
          <a:p>
            <a:endParaRPr lang="en-US" smtClean="0">
              <a:cs typeface="B Zar" pitchFamily="2" charset="-78"/>
            </a:endParaRP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547688" y="319088"/>
            <a:ext cx="7453312" cy="563562"/>
          </a:xfrm>
        </p:spPr>
        <p:txBody>
          <a:bodyPr/>
          <a:lstStyle/>
          <a:p>
            <a:r>
              <a:rPr lang="fa-IR" smtClean="0">
                <a:latin typeface="IranNastaliq" pitchFamily="18" charset="0"/>
                <a:cs typeface="B Titr" pitchFamily="2" charset="-78"/>
              </a:rPr>
              <a:t>اهداف بلند مدت در راستاي ارتقاي امنيت سازمانها</a:t>
            </a:r>
            <a:endParaRPr lang="en-US" smtClean="0">
              <a:cs typeface="B Titr" pitchFamily="2" charset="-7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z="3600" smtClean="0">
                <a:cs typeface="B Zar" pitchFamily="2" charset="-78"/>
              </a:rPr>
              <a:t>مهاجرت به سيستم عامل هاي متن باز</a:t>
            </a:r>
          </a:p>
          <a:p>
            <a:pPr algn="just"/>
            <a:r>
              <a:rPr lang="fa-IR" sz="3600" smtClean="0">
                <a:cs typeface="B Zar" pitchFamily="2" charset="-78"/>
              </a:rPr>
              <a:t>اتصال همه سازمان ها به شبكه ملي اطلاعات با امنيت بالا</a:t>
            </a:r>
          </a:p>
          <a:p>
            <a:pPr algn="just"/>
            <a:r>
              <a:rPr lang="fa-IR" sz="3600" smtClean="0">
                <a:cs typeface="B Zar" pitchFamily="2" charset="-78"/>
              </a:rPr>
              <a:t>آگاهي رساني و ايجاد نگرش نو در امنيت سايبري</a:t>
            </a:r>
          </a:p>
          <a:p>
            <a:pPr algn="just"/>
            <a:r>
              <a:rPr lang="fa-IR" sz="3600" smtClean="0">
                <a:cs typeface="B Zar" pitchFamily="2" charset="-78"/>
              </a:rPr>
              <a:t>حمایت جدی از تولید محصولات امنيتي بومی</a:t>
            </a:r>
          </a:p>
          <a:p>
            <a:pPr algn="just"/>
            <a:r>
              <a:rPr lang="fa-IR" sz="3600" smtClean="0">
                <a:cs typeface="B Zar" pitchFamily="2" charset="-78"/>
              </a:rPr>
              <a:t>جذب نيروهاي خبره در حوزه امنيت اطلاعات </a:t>
            </a:r>
          </a:p>
          <a:p>
            <a:pPr algn="just"/>
            <a:r>
              <a:rPr lang="fa-IR" sz="3600" smtClean="0">
                <a:cs typeface="B Zar" pitchFamily="2" charset="-78"/>
              </a:rPr>
              <a:t>مديريت دانش (درون سازماني و برون سازماني)</a:t>
            </a:r>
            <a:endParaRPr lang="en-US" sz="3600" smtClean="0">
              <a:cs typeface="B Zar" pitchFamily="2" charset="-78"/>
            </a:endParaRP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smtClean="0">
                <a:latin typeface="IranNastaliq" pitchFamily="18" charset="0"/>
                <a:cs typeface="B Titr" pitchFamily="2" charset="-78"/>
              </a:rPr>
              <a:t>نيازمنديهای درون سازماني  براي رسيدن به اهداف </a:t>
            </a:r>
            <a:endParaRPr lang="en-US" sz="2800" smtClean="0">
              <a:cs typeface="B Titr" pitchFamily="2" charset="-78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0" y="1076325"/>
            <a:ext cx="8686800" cy="5248275"/>
          </a:xfrm>
        </p:spPr>
        <p:txBody>
          <a:bodyPr/>
          <a:lstStyle/>
          <a:p>
            <a:r>
              <a:rPr lang="fa-IR" sz="3200" smtClean="0">
                <a:cs typeface="B Zar" pitchFamily="2" charset="-78"/>
              </a:rPr>
              <a:t>حمايت و التزام جدي مديران ارشد سازماني</a:t>
            </a:r>
          </a:p>
          <a:p>
            <a:r>
              <a:rPr lang="fa-IR" sz="3200" smtClean="0">
                <a:cs typeface="B Zar" pitchFamily="2" charset="-78"/>
              </a:rPr>
              <a:t>تامين مالي و بودجه کافي</a:t>
            </a:r>
          </a:p>
          <a:p>
            <a:r>
              <a:rPr lang="fa-IR" sz="3200" smtClean="0">
                <a:cs typeface="B Zar" pitchFamily="2" charset="-78"/>
              </a:rPr>
              <a:t>تأمين نيروي انساني متخصص</a:t>
            </a:r>
          </a:p>
          <a:p>
            <a:r>
              <a:rPr lang="fa-IR" sz="3200" smtClean="0">
                <a:cs typeface="B Zar" pitchFamily="2" charset="-78"/>
              </a:rPr>
              <a:t>تغيير فرهنگ سازماني وآموزش در جهت کاهش مقاومت محيطي</a:t>
            </a:r>
          </a:p>
          <a:p>
            <a:r>
              <a:rPr lang="fa-IR" sz="3200" smtClean="0">
                <a:cs typeface="B Zar" pitchFamily="2" charset="-78"/>
              </a:rPr>
              <a:t>تشکيل گروهها و تيم هاي امنيت اطلاعات در سازمان ها </a:t>
            </a:r>
          </a:p>
          <a:p>
            <a:r>
              <a:rPr lang="fa-IR" sz="3200" smtClean="0">
                <a:cs typeface="B Zar" pitchFamily="2" charset="-78"/>
              </a:rPr>
              <a:t>آموزش مستمر نيروي انساني</a:t>
            </a:r>
            <a:endParaRPr lang="en-US" sz="3200" smtClean="0">
              <a:cs typeface="B Zar" pitchFamily="2" charset="-78"/>
            </a:endParaRPr>
          </a:p>
          <a:p>
            <a:r>
              <a:rPr lang="fa-IR" sz="3200" smtClean="0">
                <a:cs typeface="B Zar" pitchFamily="2" charset="-78"/>
              </a:rPr>
              <a:t>مديريت دانش و حفظ نيروهاي کليدي</a:t>
            </a:r>
          </a:p>
          <a:p>
            <a:r>
              <a:rPr lang="fa-IR" sz="3200" smtClean="0">
                <a:cs typeface="B Zar" pitchFamily="2" charset="-78"/>
              </a:rPr>
              <a:t>مهندسي مجدد فرايندهاي کاري</a:t>
            </a:r>
          </a:p>
          <a:p>
            <a:endParaRPr lang="en-US" smtClean="0">
              <a:cs typeface="B Zar" pitchFamily="2" charset="-78"/>
            </a:endParaRP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smtClean="0">
                <a:latin typeface="IranNastaliq" pitchFamily="18" charset="0"/>
                <a:cs typeface="B Titr" pitchFamily="2" charset="-78"/>
              </a:rPr>
              <a:t>نيازمنديهای برون سازماني  براي رسيدن به اهداف</a:t>
            </a:r>
            <a:endParaRPr lang="en-US" sz="2800" smtClean="0">
              <a:cs typeface="B Titr" pitchFamily="2" charset="-78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z="4000" smtClean="0">
                <a:cs typeface="B Zar" pitchFamily="2" charset="-78"/>
              </a:rPr>
              <a:t>افزایش بودجه امنیت اطلاعات</a:t>
            </a:r>
          </a:p>
          <a:p>
            <a:pPr algn="just"/>
            <a:r>
              <a:rPr lang="fa-IR" sz="4000" smtClean="0">
                <a:cs typeface="B Zar" pitchFamily="2" charset="-78"/>
              </a:rPr>
              <a:t>افزایش تعاملات سازمانها با وزارت ارتباطات وفناوری اطلاعات </a:t>
            </a:r>
          </a:p>
          <a:p>
            <a:pPr algn="just"/>
            <a:r>
              <a:rPr lang="fa-IR" sz="4000" smtClean="0">
                <a:cs typeface="B Zar" pitchFamily="2" charset="-78"/>
              </a:rPr>
              <a:t>افزایش تعاملات با سازمان پدافند غیر عامل كشور </a:t>
            </a:r>
          </a:p>
          <a:p>
            <a:pPr algn="just"/>
            <a:r>
              <a:rPr lang="fa-IR" sz="4000" smtClean="0">
                <a:cs typeface="B Zar" pitchFamily="2" charset="-78"/>
              </a:rPr>
              <a:t>برگزاری نشستهای تخصصی امنیت اطلاعات</a:t>
            </a:r>
          </a:p>
          <a:p>
            <a:pPr algn="just"/>
            <a:r>
              <a:rPr lang="fa-IR" sz="4000" smtClean="0">
                <a:cs typeface="B Zar" pitchFamily="2" charset="-78"/>
              </a:rPr>
              <a:t>به اشتراك گذاري تجربه ها و اقدامات نو و موفق</a:t>
            </a:r>
          </a:p>
          <a:p>
            <a:endParaRPr lang="en-US" smtClean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smtClean="0">
              <a:cs typeface="B Zar" pitchFamily="2" charset="-78"/>
            </a:endParaRPr>
          </a:p>
          <a:p>
            <a:pPr algn="ctr">
              <a:buFont typeface="Wingdings" pitchFamily="2" charset="2"/>
              <a:buNone/>
            </a:pPr>
            <a:endParaRPr lang="en-US" sz="4000" smtClean="0">
              <a:latin typeface="IranNastaliq" pitchFamily="18" charset="0"/>
              <a:cs typeface="IranNastaliq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fa-IR" sz="11500" smtClean="0">
                <a:latin typeface="IranNastaliq" pitchFamily="18" charset="0"/>
                <a:cs typeface="IranNastaliq" pitchFamily="18" charset="0"/>
              </a:rPr>
              <a:t>با تشکر از حسن توجّه شما</a:t>
            </a:r>
            <a:endParaRPr lang="en-US" sz="11500" smtClean="0"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-58738"/>
            <a:ext cx="920115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5943600" y="6400800"/>
            <a:ext cx="28956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F332A7A-C85C-4438-853C-9EE21B006B6B}" type="slidenum">
              <a:rPr lang="ar-SA" smtClean="0"/>
              <a:pPr/>
              <a:t>4</a:t>
            </a:fld>
            <a:endParaRPr lang="en-GB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cs typeface="B Titr" pitchFamily="2" charset="-78"/>
              </a:rPr>
              <a:t>مفهوم و تعاريف فناوری</a:t>
            </a:r>
            <a:endParaRPr lang="en-US" b="1" smtClean="0">
              <a:cs typeface="B Titr" pitchFamily="2" charset="-78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35000"/>
              </a:lnSpc>
            </a:pPr>
            <a:r>
              <a:rPr lang="fa-IR" sz="3200" smtClean="0">
                <a:cs typeface="B Zar" pitchFamily="2" charset="-78"/>
              </a:rPr>
              <a:t>مجموعه اي از دانش‌ها، مهارت ها و تجهيزات كه سطح توانمندي سازمان را براي انجام فعاليت‌ها، اجرای فرآيندها، و توسعه محصولات و خدمات افزايش مي دهد.</a:t>
            </a:r>
          </a:p>
          <a:p>
            <a:pPr marL="0" indent="0" algn="just">
              <a:lnSpc>
                <a:spcPct val="135000"/>
              </a:lnSpc>
            </a:pPr>
            <a:endParaRPr lang="fa-IR" sz="3200" smtClean="0">
              <a:cs typeface="B Zar" pitchFamily="2" charset="-78"/>
            </a:endParaRPr>
          </a:p>
          <a:p>
            <a:pPr marL="0" indent="0" algn="just">
              <a:lnSpc>
                <a:spcPct val="135000"/>
              </a:lnSpc>
              <a:spcBef>
                <a:spcPct val="0"/>
              </a:spcBef>
            </a:pPr>
            <a:r>
              <a:rPr lang="fa-IR" sz="3200" smtClean="0">
                <a:cs typeface="B Zar" pitchFamily="2" charset="-78"/>
              </a:rPr>
              <a:t>فناوری یک توانمندی خلق شده برای افزایش مهارت های انسانی می باشد که به صورت مجموعه ای از دانش، مهارت و تجهیزات متبلور می شود.</a:t>
            </a:r>
            <a:endParaRPr lang="en-US" sz="3200" smtClean="0">
              <a:cs typeface="B Zar" pitchFamily="2" charset="-78"/>
            </a:endParaRPr>
          </a:p>
          <a:p>
            <a:pPr marL="0" indent="0" algn="just">
              <a:lnSpc>
                <a:spcPct val="135000"/>
              </a:lnSpc>
            </a:pPr>
            <a:endParaRPr lang="en-US" sz="3200" smtClean="0">
              <a:cs typeface="B Za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itchFamily="2" charset="-78"/>
              </a:rPr>
              <a:t>نتیجه گیري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fa-IR" dirty="0" smtClean="0">
                <a:cs typeface="B Zar" pitchFamily="2" charset="-78"/>
              </a:rPr>
              <a:t>براساس روندهاي جهاني و تحليل‌هاي انجام شده فناوري اطلاعات يک پارادايم زندگي جديد است.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fa-IR" dirty="0" smtClean="0">
                <a:cs typeface="B Zar" pitchFamily="2" charset="-78"/>
              </a:rPr>
              <a:t>براساس رويکرد الهام بخش  و تعامل فعال نظام، رويکرد اساسي کشور حضور موثر در اين پارادايم‌ جديد زندگي ملي و بين‌المللي است.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fa-IR" dirty="0" smtClean="0">
                <a:cs typeface="B Zar" pitchFamily="2" charset="-78"/>
              </a:rPr>
              <a:t>با توجه به سياست‌هاي کلان ابلاغي مقام معظم رهبري رويکرد اساسي نظام در امنيت :</a:t>
            </a:r>
          </a:p>
          <a:p>
            <a:pPr marL="811213" indent="-88900">
              <a:buFont typeface="Arial" pitchFamily="34" charset="0"/>
              <a:buChar char="•"/>
              <a:defRPr/>
            </a:pPr>
            <a:r>
              <a:rPr lang="fa-IR" dirty="0" smtClean="0">
                <a:cs typeface="B Zar" pitchFamily="2" charset="-78"/>
              </a:rPr>
              <a:t>فرهنگ‌سازي</a:t>
            </a:r>
          </a:p>
          <a:p>
            <a:pPr marL="811213" indent="-88900">
              <a:buFont typeface="Arial" pitchFamily="34" charset="0"/>
              <a:buChar char="•"/>
              <a:defRPr/>
            </a:pPr>
            <a:r>
              <a:rPr lang="fa-IR" dirty="0" smtClean="0">
                <a:cs typeface="B Zar" pitchFamily="2" charset="-78"/>
              </a:rPr>
              <a:t>دستيابي به فناوري امنيت</a:t>
            </a:r>
          </a:p>
          <a:p>
            <a:pPr marL="811213" indent="-88900">
              <a:buFont typeface="Arial" pitchFamily="34" charset="0"/>
              <a:buChar char="•"/>
              <a:defRPr/>
            </a:pPr>
            <a:r>
              <a:rPr lang="fa-IR" dirty="0" smtClean="0">
                <a:cs typeface="B Zar" pitchFamily="2" charset="-78"/>
              </a:rPr>
              <a:t>هوشمندي پدافندي</a:t>
            </a:r>
          </a:p>
          <a:p>
            <a:pPr>
              <a:buFont typeface="Wingdings" pitchFamily="2" charset="2"/>
              <a:buNone/>
              <a:defRPr/>
            </a:pPr>
            <a:r>
              <a:rPr lang="fa-IR" dirty="0" smtClean="0">
                <a:cs typeface="B Zar" pitchFamily="2" charset="-78"/>
              </a:rPr>
              <a:t>به عنوان لازمه بهره‌برداري همه جانبه و هوشمندانه از اين فناوري است</a:t>
            </a:r>
            <a:r>
              <a:rPr lang="en-US" dirty="0" smtClean="0">
                <a:cs typeface="B Zar" pitchFamily="2" charset="-78"/>
              </a:rPr>
              <a:t>.</a:t>
            </a:r>
            <a:endParaRPr lang="fa-IR" dirty="0" smtClean="0">
              <a:cs typeface="B Zar" pitchFamily="2" charset="-78"/>
            </a:endParaRPr>
          </a:p>
          <a:p>
            <a:pPr>
              <a:buFont typeface="Wingdings" pitchFamily="2" charset="2"/>
              <a:buChar char="§"/>
              <a:defRPr/>
            </a:pPr>
            <a:endParaRPr lang="fa-IR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7013"/>
            <a:ext cx="6629400" cy="701675"/>
          </a:xfrm>
        </p:spPr>
        <p:txBody>
          <a:bodyPr/>
          <a:lstStyle/>
          <a:p>
            <a:r>
              <a:rPr lang="fa-IR" smtClean="0">
                <a:latin typeface="Calibri" pitchFamily="34" charset="0"/>
                <a:cs typeface="B Titr" pitchFamily="2" charset="-78"/>
              </a:rPr>
              <a:t>امنيت اطلاعات چيست ؟</a:t>
            </a:r>
            <a:endParaRPr lang="en-US" smtClean="0">
              <a:latin typeface="Calibri" pitchFamily="34" charset="0"/>
              <a:cs typeface="B Titr" pitchFamily="2" charset="-7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686800" cy="5026025"/>
          </a:xfrm>
        </p:spPr>
        <p:txBody>
          <a:bodyPr/>
          <a:lstStyle/>
          <a:p>
            <a:endParaRPr lang="en-US" smtClean="0">
              <a:latin typeface="Calibri" pitchFamily="34" charset="0"/>
              <a:cs typeface="B Zar" pitchFamily="2" charset="-78"/>
            </a:endParaRPr>
          </a:p>
          <a:p>
            <a:pPr lvl="1">
              <a:buFont typeface="Wingdings" pitchFamily="2" charset="2"/>
              <a:buChar char="Ø"/>
            </a:pPr>
            <a:r>
              <a:rPr lang="fa-IR" sz="3200" smtClean="0">
                <a:latin typeface="Calibri" pitchFamily="34" charset="0"/>
                <a:cs typeface="B Zar" pitchFamily="2" charset="-78"/>
              </a:rPr>
              <a:t>فرايند(نه پروژه)</a:t>
            </a:r>
            <a:endParaRPr lang="en-US" sz="3200" smtClean="0">
              <a:latin typeface="Calibri" pitchFamily="34" charset="0"/>
              <a:cs typeface="B Zar" pitchFamily="2" charset="-78"/>
            </a:endParaRPr>
          </a:p>
          <a:p>
            <a:pPr lvl="2"/>
            <a:r>
              <a:rPr lang="fa-IR" sz="3200" smtClean="0">
                <a:latin typeface="Calibri" pitchFamily="34" charset="0"/>
                <a:cs typeface="B Zar" pitchFamily="2" charset="-78"/>
              </a:rPr>
              <a:t>هيچ وقت 100%</a:t>
            </a:r>
            <a:endParaRPr lang="en-US" sz="3200" smtClean="0">
              <a:latin typeface="Calibri" pitchFamily="34" charset="0"/>
              <a:cs typeface="B Zar" pitchFamily="2" charset="-78"/>
            </a:endParaRPr>
          </a:p>
          <a:p>
            <a:pPr lvl="1">
              <a:buFont typeface="Wingdings" pitchFamily="2" charset="2"/>
              <a:buChar char="Ø"/>
            </a:pPr>
            <a:r>
              <a:rPr lang="fa-IR" sz="3200" smtClean="0">
                <a:latin typeface="Calibri" pitchFamily="34" charset="0"/>
                <a:cs typeface="B Zar" pitchFamily="2" charset="-78"/>
              </a:rPr>
              <a:t>مديريت ريسک</a:t>
            </a:r>
            <a:endParaRPr lang="en-US" sz="3200" smtClean="0">
              <a:latin typeface="Calibri" pitchFamily="34" charset="0"/>
              <a:cs typeface="B Zar" pitchFamily="2" charset="-78"/>
            </a:endParaRPr>
          </a:p>
          <a:p>
            <a:pPr lvl="2"/>
            <a:r>
              <a:rPr lang="fa-IR" sz="3200" smtClean="0">
                <a:latin typeface="Calibri" pitchFamily="34" charset="0"/>
                <a:cs typeface="B Zar" pitchFamily="2" charset="-78"/>
              </a:rPr>
              <a:t>ارتقا وضعيت امنيت</a:t>
            </a:r>
            <a:endParaRPr lang="en-US" sz="3200" smtClean="0">
              <a:latin typeface="Calibri" pitchFamily="34" charset="0"/>
              <a:cs typeface="B Zar" pitchFamily="2" charset="-78"/>
            </a:endParaRPr>
          </a:p>
          <a:p>
            <a:pPr lvl="1">
              <a:buFont typeface="Wingdings" pitchFamily="2" charset="2"/>
              <a:buChar char="Ø"/>
            </a:pPr>
            <a:r>
              <a:rPr lang="fa-IR" sz="3200" smtClean="0">
                <a:latin typeface="Calibri" pitchFamily="34" charset="0"/>
                <a:cs typeface="B Zar" pitchFamily="2" charset="-78"/>
              </a:rPr>
              <a:t>تغيير چشم انداز امنيت</a:t>
            </a:r>
            <a:endParaRPr lang="en-US" sz="3200" smtClean="0">
              <a:latin typeface="Calibri" pitchFamily="34" charset="0"/>
              <a:cs typeface="B Zar" pitchFamily="2" charset="-78"/>
            </a:endParaRPr>
          </a:p>
          <a:p>
            <a:pPr lvl="2"/>
            <a:r>
              <a:rPr lang="fa-IR" sz="3200" smtClean="0">
                <a:latin typeface="Calibri" pitchFamily="34" charset="0"/>
                <a:cs typeface="B Zar" pitchFamily="2" charset="-78"/>
              </a:rPr>
              <a:t>تهديدات</a:t>
            </a:r>
            <a:endParaRPr lang="en-US" sz="3200" smtClean="0">
              <a:latin typeface="Calibri" pitchFamily="34" charset="0"/>
              <a:cs typeface="B Zar" pitchFamily="2" charset="-78"/>
            </a:endParaRPr>
          </a:p>
          <a:p>
            <a:pPr lvl="2"/>
            <a:r>
              <a:rPr lang="fa-IR" sz="3200" smtClean="0">
                <a:latin typeface="Calibri" pitchFamily="34" charset="0"/>
                <a:cs typeface="B Zar" pitchFamily="2" charset="-78"/>
              </a:rPr>
              <a:t>فرصتها</a:t>
            </a:r>
            <a:endParaRPr lang="en-US" smtClean="0">
              <a:latin typeface="Calibri" pitchFamily="34" charset="0"/>
              <a:cs typeface="B Zar" pitchFamily="2" charset="-78"/>
            </a:endParaRPr>
          </a:p>
          <a:p>
            <a:endParaRPr lang="en-US" smtClean="0">
              <a:latin typeface="Calibri" pitchFamily="34" charset="0"/>
              <a:cs typeface="B Zar" pitchFamily="2" charset="-78"/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ChangeArrowheads="1"/>
          </p:cNvSpPr>
          <p:nvPr/>
        </p:nvSpPr>
        <p:spPr bwMode="auto">
          <a:xfrm>
            <a:off x="1371600" y="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rtl="0"/>
            <a:r>
              <a:rPr lang="fa-IR" sz="4000">
                <a:solidFill>
                  <a:schemeClr val="bg1"/>
                </a:solidFill>
                <a:cs typeface="B Titr" pitchFamily="2" charset="-78"/>
              </a:rPr>
              <a:t>هدف امنيت اطلاعات</a:t>
            </a:r>
            <a:endParaRPr lang="en-US" sz="400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3555" name="Text Box 1027"/>
          <p:cNvSpPr txBox="1">
            <a:spLocks noChangeArrowheads="1"/>
          </p:cNvSpPr>
          <p:nvPr/>
        </p:nvSpPr>
        <p:spPr bwMode="auto">
          <a:xfrm>
            <a:off x="4629150" y="3068638"/>
            <a:ext cx="236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Protected</a:t>
            </a:r>
          </a:p>
          <a:p>
            <a:pPr algn="l" rtl="0" eaLnBrk="0" hangingPunct="0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Information</a:t>
            </a:r>
            <a:endParaRPr lang="en-US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556" name="Text Box 1028"/>
          <p:cNvSpPr txBox="1">
            <a:spLocks noChangeArrowheads="1"/>
          </p:cNvSpPr>
          <p:nvPr/>
        </p:nvSpPr>
        <p:spPr bwMode="auto">
          <a:xfrm>
            <a:off x="304800" y="1905000"/>
            <a:ext cx="2667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a-IR" sz="3200">
                <a:cs typeface="B Zar" pitchFamily="2" charset="-78"/>
              </a:rPr>
              <a:t>براي اطمينان از محرمانگي، يکپارچگي و دسترس پذيري سيستمهاي حياتي و اطلاعات محرمانه</a:t>
            </a:r>
            <a:endParaRPr lang="en-US" sz="3200">
              <a:cs typeface="B Zar" pitchFamily="2" charset="-78"/>
            </a:endParaRPr>
          </a:p>
        </p:txBody>
      </p:sp>
      <p:sp>
        <p:nvSpPr>
          <p:cNvPr id="23557" name="Text Box 1029"/>
          <p:cNvSpPr txBox="1">
            <a:spLocks noChangeArrowheads="1"/>
          </p:cNvSpPr>
          <p:nvPr/>
        </p:nvSpPr>
        <p:spPr bwMode="auto">
          <a:xfrm>
            <a:off x="4800600" y="3248025"/>
            <a:ext cx="251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fa-IR" sz="2400" b="1"/>
              <a:t>اطلاعات محرمانه و سيستمهاي حياتي</a:t>
            </a:r>
            <a:endParaRPr lang="en-US" sz="2400" b="1"/>
          </a:p>
        </p:txBody>
      </p:sp>
      <p:grpSp>
        <p:nvGrpSpPr>
          <p:cNvPr id="23558" name="Group 1030"/>
          <p:cNvGrpSpPr>
            <a:grpSpLocks/>
          </p:cNvGrpSpPr>
          <p:nvPr/>
        </p:nvGrpSpPr>
        <p:grpSpPr bwMode="auto">
          <a:xfrm>
            <a:off x="3352800" y="1143000"/>
            <a:ext cx="5281613" cy="5211763"/>
            <a:chOff x="1927" y="573"/>
            <a:chExt cx="3327" cy="3283"/>
          </a:xfrm>
        </p:grpSpPr>
        <p:sp>
          <p:nvSpPr>
            <p:cNvPr id="23559" name="Freeform 1031"/>
            <p:cNvSpPr>
              <a:spLocks/>
            </p:cNvSpPr>
            <p:nvPr/>
          </p:nvSpPr>
          <p:spPr bwMode="auto">
            <a:xfrm>
              <a:off x="2426" y="2432"/>
              <a:ext cx="2828" cy="1424"/>
            </a:xfrm>
            <a:custGeom>
              <a:avLst/>
              <a:gdLst>
                <a:gd name="T0" fmla="*/ 1450 w 2828"/>
                <a:gd name="T1" fmla="*/ 1402 h 1424"/>
                <a:gd name="T2" fmla="*/ 1528 w 2828"/>
                <a:gd name="T3" fmla="*/ 1388 h 1424"/>
                <a:gd name="T4" fmla="*/ 1588 w 2828"/>
                <a:gd name="T5" fmla="*/ 1374 h 1424"/>
                <a:gd name="T6" fmla="*/ 1653 w 2828"/>
                <a:gd name="T7" fmla="*/ 1357 h 1424"/>
                <a:gd name="T8" fmla="*/ 1714 w 2828"/>
                <a:gd name="T9" fmla="*/ 1335 h 1424"/>
                <a:gd name="T10" fmla="*/ 1789 w 2828"/>
                <a:gd name="T11" fmla="*/ 1308 h 1424"/>
                <a:gd name="T12" fmla="*/ 1859 w 2828"/>
                <a:gd name="T13" fmla="*/ 1278 h 1424"/>
                <a:gd name="T14" fmla="*/ 1927 w 2828"/>
                <a:gd name="T15" fmla="*/ 1245 h 1424"/>
                <a:gd name="T16" fmla="*/ 1983 w 2828"/>
                <a:gd name="T17" fmla="*/ 1211 h 1424"/>
                <a:gd name="T18" fmla="*/ 2042 w 2828"/>
                <a:gd name="T19" fmla="*/ 1176 h 1424"/>
                <a:gd name="T20" fmla="*/ 2107 w 2828"/>
                <a:gd name="T21" fmla="*/ 1132 h 1424"/>
                <a:gd name="T22" fmla="*/ 2162 w 2828"/>
                <a:gd name="T23" fmla="*/ 1092 h 1424"/>
                <a:gd name="T24" fmla="*/ 2248 w 2828"/>
                <a:gd name="T25" fmla="*/ 1024 h 1424"/>
                <a:gd name="T26" fmla="*/ 2330 w 2828"/>
                <a:gd name="T27" fmla="*/ 940 h 1424"/>
                <a:gd name="T28" fmla="*/ 2392 w 2828"/>
                <a:gd name="T29" fmla="*/ 870 h 1424"/>
                <a:gd name="T30" fmla="*/ 2458 w 2828"/>
                <a:gd name="T31" fmla="*/ 790 h 1424"/>
                <a:gd name="T32" fmla="*/ 2523 w 2828"/>
                <a:gd name="T33" fmla="*/ 697 h 1424"/>
                <a:gd name="T34" fmla="*/ 2529 w 2828"/>
                <a:gd name="T35" fmla="*/ 0 h 1424"/>
                <a:gd name="T36" fmla="*/ 1888 w 2828"/>
                <a:gd name="T37" fmla="*/ 342 h 1424"/>
                <a:gd name="T38" fmla="*/ 1831 w 2828"/>
                <a:gd name="T39" fmla="*/ 411 h 1424"/>
                <a:gd name="T40" fmla="*/ 1773 w 2828"/>
                <a:gd name="T41" fmla="*/ 475 h 1424"/>
                <a:gd name="T42" fmla="*/ 1723 w 2828"/>
                <a:gd name="T43" fmla="*/ 524 h 1424"/>
                <a:gd name="T44" fmla="*/ 1661 w 2828"/>
                <a:gd name="T45" fmla="*/ 569 h 1424"/>
                <a:gd name="T46" fmla="*/ 1590 w 2828"/>
                <a:gd name="T47" fmla="*/ 614 h 1424"/>
                <a:gd name="T48" fmla="*/ 1522 w 2828"/>
                <a:gd name="T49" fmla="*/ 652 h 1424"/>
                <a:gd name="T50" fmla="*/ 1455 w 2828"/>
                <a:gd name="T51" fmla="*/ 675 h 1424"/>
                <a:gd name="T52" fmla="*/ 1376 w 2828"/>
                <a:gd name="T53" fmla="*/ 698 h 1424"/>
                <a:gd name="T54" fmla="*/ 1282 w 2828"/>
                <a:gd name="T55" fmla="*/ 709 h 1424"/>
                <a:gd name="T56" fmla="*/ 1121 w 2828"/>
                <a:gd name="T57" fmla="*/ 714 h 1424"/>
                <a:gd name="T58" fmla="*/ 989 w 2828"/>
                <a:gd name="T59" fmla="*/ 690 h 1424"/>
                <a:gd name="T60" fmla="*/ 851 w 2828"/>
                <a:gd name="T61" fmla="*/ 644 h 1424"/>
                <a:gd name="T62" fmla="*/ 728 w 2828"/>
                <a:gd name="T63" fmla="*/ 577 h 1424"/>
                <a:gd name="T64" fmla="*/ 0 w 2828"/>
                <a:gd name="T65" fmla="*/ 900 h 1424"/>
                <a:gd name="T66" fmla="*/ 67 w 2828"/>
                <a:gd name="T67" fmla="*/ 966 h 1424"/>
                <a:gd name="T68" fmla="*/ 131 w 2828"/>
                <a:gd name="T69" fmla="*/ 1027 h 1424"/>
                <a:gd name="T70" fmla="*/ 203 w 2828"/>
                <a:gd name="T71" fmla="*/ 1087 h 1424"/>
                <a:gd name="T72" fmla="*/ 274 w 2828"/>
                <a:gd name="T73" fmla="*/ 1138 h 1424"/>
                <a:gd name="T74" fmla="*/ 353 w 2828"/>
                <a:gd name="T75" fmla="*/ 1190 h 1424"/>
                <a:gd name="T76" fmla="*/ 431 w 2828"/>
                <a:gd name="T77" fmla="*/ 1235 h 1424"/>
                <a:gd name="T78" fmla="*/ 504 w 2828"/>
                <a:gd name="T79" fmla="*/ 1272 h 1424"/>
                <a:gd name="T80" fmla="*/ 598 w 2828"/>
                <a:gd name="T81" fmla="*/ 1312 h 1424"/>
                <a:gd name="T82" fmla="*/ 689 w 2828"/>
                <a:gd name="T83" fmla="*/ 1345 h 1424"/>
                <a:gd name="T84" fmla="*/ 770 w 2828"/>
                <a:gd name="T85" fmla="*/ 1371 h 1424"/>
                <a:gd name="T86" fmla="*/ 854 w 2828"/>
                <a:gd name="T87" fmla="*/ 1391 h 1424"/>
                <a:gd name="T88" fmla="*/ 951 w 2828"/>
                <a:gd name="T89" fmla="*/ 1408 h 1424"/>
                <a:gd name="T90" fmla="*/ 1053 w 2828"/>
                <a:gd name="T91" fmla="*/ 1419 h 1424"/>
                <a:gd name="T92" fmla="*/ 1146 w 2828"/>
                <a:gd name="T93" fmla="*/ 1424 h 1424"/>
                <a:gd name="T94" fmla="*/ 1241 w 2828"/>
                <a:gd name="T95" fmla="*/ 1422 h 1424"/>
                <a:gd name="T96" fmla="*/ 1337 w 2828"/>
                <a:gd name="T97" fmla="*/ 1418 h 1424"/>
                <a:gd name="T98" fmla="*/ 1421 w 2828"/>
                <a:gd name="T99" fmla="*/ 1407 h 14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28"/>
                <a:gd name="T151" fmla="*/ 0 h 1424"/>
                <a:gd name="T152" fmla="*/ 2828 w 2828"/>
                <a:gd name="T153" fmla="*/ 1424 h 14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28" h="1424">
                  <a:moveTo>
                    <a:pt x="1421" y="1407"/>
                  </a:moveTo>
                  <a:lnTo>
                    <a:pt x="1450" y="1402"/>
                  </a:lnTo>
                  <a:lnTo>
                    <a:pt x="1489" y="1396"/>
                  </a:lnTo>
                  <a:lnTo>
                    <a:pt x="1528" y="1388"/>
                  </a:lnTo>
                  <a:lnTo>
                    <a:pt x="1556" y="1382"/>
                  </a:lnTo>
                  <a:lnTo>
                    <a:pt x="1588" y="1374"/>
                  </a:lnTo>
                  <a:lnTo>
                    <a:pt x="1620" y="1365"/>
                  </a:lnTo>
                  <a:lnTo>
                    <a:pt x="1653" y="1357"/>
                  </a:lnTo>
                  <a:lnTo>
                    <a:pt x="1682" y="1348"/>
                  </a:lnTo>
                  <a:lnTo>
                    <a:pt x="1714" y="1335"/>
                  </a:lnTo>
                  <a:lnTo>
                    <a:pt x="1755" y="1321"/>
                  </a:lnTo>
                  <a:lnTo>
                    <a:pt x="1789" y="1308"/>
                  </a:lnTo>
                  <a:lnTo>
                    <a:pt x="1821" y="1294"/>
                  </a:lnTo>
                  <a:lnTo>
                    <a:pt x="1859" y="1278"/>
                  </a:lnTo>
                  <a:lnTo>
                    <a:pt x="1894" y="1261"/>
                  </a:lnTo>
                  <a:lnTo>
                    <a:pt x="1927" y="1245"/>
                  </a:lnTo>
                  <a:lnTo>
                    <a:pt x="1956" y="1227"/>
                  </a:lnTo>
                  <a:lnTo>
                    <a:pt x="1983" y="1211"/>
                  </a:lnTo>
                  <a:lnTo>
                    <a:pt x="2011" y="1193"/>
                  </a:lnTo>
                  <a:lnTo>
                    <a:pt x="2042" y="1176"/>
                  </a:lnTo>
                  <a:lnTo>
                    <a:pt x="2076" y="1154"/>
                  </a:lnTo>
                  <a:lnTo>
                    <a:pt x="2107" y="1132"/>
                  </a:lnTo>
                  <a:lnTo>
                    <a:pt x="2136" y="1111"/>
                  </a:lnTo>
                  <a:lnTo>
                    <a:pt x="2162" y="1092"/>
                  </a:lnTo>
                  <a:lnTo>
                    <a:pt x="2207" y="1058"/>
                  </a:lnTo>
                  <a:lnTo>
                    <a:pt x="2248" y="1024"/>
                  </a:lnTo>
                  <a:lnTo>
                    <a:pt x="2288" y="985"/>
                  </a:lnTo>
                  <a:lnTo>
                    <a:pt x="2330" y="940"/>
                  </a:lnTo>
                  <a:lnTo>
                    <a:pt x="2359" y="907"/>
                  </a:lnTo>
                  <a:lnTo>
                    <a:pt x="2392" y="870"/>
                  </a:lnTo>
                  <a:lnTo>
                    <a:pt x="2427" y="830"/>
                  </a:lnTo>
                  <a:lnTo>
                    <a:pt x="2458" y="790"/>
                  </a:lnTo>
                  <a:lnTo>
                    <a:pt x="2487" y="746"/>
                  </a:lnTo>
                  <a:lnTo>
                    <a:pt x="2523" y="697"/>
                  </a:lnTo>
                  <a:lnTo>
                    <a:pt x="2828" y="867"/>
                  </a:lnTo>
                  <a:lnTo>
                    <a:pt x="2529" y="0"/>
                  </a:lnTo>
                  <a:lnTo>
                    <a:pt x="1562" y="165"/>
                  </a:lnTo>
                  <a:lnTo>
                    <a:pt x="1888" y="342"/>
                  </a:lnTo>
                  <a:lnTo>
                    <a:pt x="1860" y="379"/>
                  </a:lnTo>
                  <a:lnTo>
                    <a:pt x="1831" y="411"/>
                  </a:lnTo>
                  <a:lnTo>
                    <a:pt x="1802" y="444"/>
                  </a:lnTo>
                  <a:lnTo>
                    <a:pt x="1773" y="475"/>
                  </a:lnTo>
                  <a:lnTo>
                    <a:pt x="1748" y="498"/>
                  </a:lnTo>
                  <a:lnTo>
                    <a:pt x="1723" y="524"/>
                  </a:lnTo>
                  <a:lnTo>
                    <a:pt x="1693" y="546"/>
                  </a:lnTo>
                  <a:lnTo>
                    <a:pt x="1661" y="569"/>
                  </a:lnTo>
                  <a:lnTo>
                    <a:pt x="1622" y="594"/>
                  </a:lnTo>
                  <a:lnTo>
                    <a:pt x="1590" y="614"/>
                  </a:lnTo>
                  <a:lnTo>
                    <a:pt x="1562" y="630"/>
                  </a:lnTo>
                  <a:lnTo>
                    <a:pt x="1522" y="652"/>
                  </a:lnTo>
                  <a:lnTo>
                    <a:pt x="1486" y="666"/>
                  </a:lnTo>
                  <a:lnTo>
                    <a:pt x="1455" y="675"/>
                  </a:lnTo>
                  <a:lnTo>
                    <a:pt x="1423" y="686"/>
                  </a:lnTo>
                  <a:lnTo>
                    <a:pt x="1376" y="698"/>
                  </a:lnTo>
                  <a:lnTo>
                    <a:pt x="1329" y="704"/>
                  </a:lnTo>
                  <a:lnTo>
                    <a:pt x="1282" y="709"/>
                  </a:lnTo>
                  <a:lnTo>
                    <a:pt x="1212" y="712"/>
                  </a:lnTo>
                  <a:lnTo>
                    <a:pt x="1121" y="714"/>
                  </a:lnTo>
                  <a:lnTo>
                    <a:pt x="1052" y="704"/>
                  </a:lnTo>
                  <a:lnTo>
                    <a:pt x="989" y="690"/>
                  </a:lnTo>
                  <a:lnTo>
                    <a:pt x="916" y="670"/>
                  </a:lnTo>
                  <a:lnTo>
                    <a:pt x="851" y="644"/>
                  </a:lnTo>
                  <a:lnTo>
                    <a:pt x="786" y="613"/>
                  </a:lnTo>
                  <a:lnTo>
                    <a:pt x="728" y="577"/>
                  </a:lnTo>
                  <a:lnTo>
                    <a:pt x="671" y="529"/>
                  </a:lnTo>
                  <a:lnTo>
                    <a:pt x="0" y="900"/>
                  </a:lnTo>
                  <a:lnTo>
                    <a:pt x="28" y="931"/>
                  </a:lnTo>
                  <a:lnTo>
                    <a:pt x="67" y="966"/>
                  </a:lnTo>
                  <a:lnTo>
                    <a:pt x="99" y="997"/>
                  </a:lnTo>
                  <a:lnTo>
                    <a:pt x="131" y="1027"/>
                  </a:lnTo>
                  <a:lnTo>
                    <a:pt x="164" y="1056"/>
                  </a:lnTo>
                  <a:lnTo>
                    <a:pt x="203" y="1087"/>
                  </a:lnTo>
                  <a:lnTo>
                    <a:pt x="238" y="1114"/>
                  </a:lnTo>
                  <a:lnTo>
                    <a:pt x="274" y="1138"/>
                  </a:lnTo>
                  <a:lnTo>
                    <a:pt x="314" y="1163"/>
                  </a:lnTo>
                  <a:lnTo>
                    <a:pt x="353" y="1190"/>
                  </a:lnTo>
                  <a:lnTo>
                    <a:pt x="394" y="1214"/>
                  </a:lnTo>
                  <a:lnTo>
                    <a:pt x="431" y="1235"/>
                  </a:lnTo>
                  <a:lnTo>
                    <a:pt x="468" y="1255"/>
                  </a:lnTo>
                  <a:lnTo>
                    <a:pt x="504" y="1272"/>
                  </a:lnTo>
                  <a:lnTo>
                    <a:pt x="553" y="1294"/>
                  </a:lnTo>
                  <a:lnTo>
                    <a:pt x="598" y="1312"/>
                  </a:lnTo>
                  <a:lnTo>
                    <a:pt x="650" y="1331"/>
                  </a:lnTo>
                  <a:lnTo>
                    <a:pt x="689" y="1345"/>
                  </a:lnTo>
                  <a:lnTo>
                    <a:pt x="726" y="1359"/>
                  </a:lnTo>
                  <a:lnTo>
                    <a:pt x="770" y="1371"/>
                  </a:lnTo>
                  <a:lnTo>
                    <a:pt x="812" y="1382"/>
                  </a:lnTo>
                  <a:lnTo>
                    <a:pt x="854" y="1391"/>
                  </a:lnTo>
                  <a:lnTo>
                    <a:pt x="903" y="1401"/>
                  </a:lnTo>
                  <a:lnTo>
                    <a:pt x="951" y="1408"/>
                  </a:lnTo>
                  <a:lnTo>
                    <a:pt x="1001" y="1414"/>
                  </a:lnTo>
                  <a:lnTo>
                    <a:pt x="1053" y="1419"/>
                  </a:lnTo>
                  <a:lnTo>
                    <a:pt x="1092" y="1421"/>
                  </a:lnTo>
                  <a:lnTo>
                    <a:pt x="1146" y="1424"/>
                  </a:lnTo>
                  <a:lnTo>
                    <a:pt x="1199" y="1424"/>
                  </a:lnTo>
                  <a:lnTo>
                    <a:pt x="1241" y="1422"/>
                  </a:lnTo>
                  <a:lnTo>
                    <a:pt x="1287" y="1421"/>
                  </a:lnTo>
                  <a:lnTo>
                    <a:pt x="1337" y="1418"/>
                  </a:lnTo>
                  <a:lnTo>
                    <a:pt x="1382" y="1411"/>
                  </a:lnTo>
                  <a:lnTo>
                    <a:pt x="1421" y="14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fa-IR"/>
            </a:p>
          </p:txBody>
        </p:sp>
        <p:sp>
          <p:nvSpPr>
            <p:cNvPr id="23560" name="WordArt 1032"/>
            <p:cNvSpPr>
              <a:spLocks noChangeArrowheads="1" noChangeShapeType="1" noTextEdit="1"/>
            </p:cNvSpPr>
            <p:nvPr/>
          </p:nvSpPr>
          <p:spPr bwMode="auto">
            <a:xfrm rot="-854094">
              <a:off x="3167" y="3025"/>
              <a:ext cx="1112" cy="52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l"/>
              <a:r>
                <a:rPr lang="fa-IR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+mn-cs"/>
                  <a:ea typeface="+mn-cs"/>
                  <a:cs typeface="+mn-cs"/>
                </a:rPr>
                <a:t>فني</a:t>
              </a:r>
              <a:endParaRPr lang="en-CA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cs"/>
                <a:ea typeface="+mn-cs"/>
                <a:cs typeface="+mn-cs"/>
              </a:endParaRPr>
            </a:p>
          </p:txBody>
        </p:sp>
        <p:sp>
          <p:nvSpPr>
            <p:cNvPr id="23561" name="Freeform 1033"/>
            <p:cNvSpPr>
              <a:spLocks/>
            </p:cNvSpPr>
            <p:nvPr/>
          </p:nvSpPr>
          <p:spPr bwMode="auto">
            <a:xfrm>
              <a:off x="1927" y="890"/>
              <a:ext cx="1434" cy="2556"/>
            </a:xfrm>
            <a:custGeom>
              <a:avLst/>
              <a:gdLst>
                <a:gd name="T0" fmla="*/ 1404 w 1434"/>
                <a:gd name="T1" fmla="*/ 5 h 2538"/>
                <a:gd name="T2" fmla="*/ 1331 w 1434"/>
                <a:gd name="T3" fmla="*/ 19 h 2538"/>
                <a:gd name="T4" fmla="*/ 1267 w 1434"/>
                <a:gd name="T5" fmla="*/ 34 h 2538"/>
                <a:gd name="T6" fmla="*/ 1204 w 1434"/>
                <a:gd name="T7" fmla="*/ 51 h 2538"/>
                <a:gd name="T8" fmla="*/ 1141 w 1434"/>
                <a:gd name="T9" fmla="*/ 83 h 2538"/>
                <a:gd name="T10" fmla="*/ 1070 w 1434"/>
                <a:gd name="T11" fmla="*/ 111 h 2538"/>
                <a:gd name="T12" fmla="*/ 1000 w 1434"/>
                <a:gd name="T13" fmla="*/ 140 h 2538"/>
                <a:gd name="T14" fmla="*/ 932 w 1434"/>
                <a:gd name="T15" fmla="*/ 173 h 2538"/>
                <a:gd name="T16" fmla="*/ 874 w 1434"/>
                <a:gd name="T17" fmla="*/ 207 h 2538"/>
                <a:gd name="T18" fmla="*/ 815 w 1434"/>
                <a:gd name="T19" fmla="*/ 253 h 2538"/>
                <a:gd name="T20" fmla="*/ 751 w 1434"/>
                <a:gd name="T21" fmla="*/ 298 h 2538"/>
                <a:gd name="T22" fmla="*/ 694 w 1434"/>
                <a:gd name="T23" fmla="*/ 338 h 2538"/>
                <a:gd name="T24" fmla="*/ 603 w 1434"/>
                <a:gd name="T25" fmla="*/ 426 h 2538"/>
                <a:gd name="T26" fmla="*/ 525 w 1434"/>
                <a:gd name="T27" fmla="*/ 503 h 2538"/>
                <a:gd name="T28" fmla="*/ 464 w 1434"/>
                <a:gd name="T29" fmla="*/ 581 h 2538"/>
                <a:gd name="T30" fmla="*/ 399 w 1434"/>
                <a:gd name="T31" fmla="*/ 668 h 2538"/>
                <a:gd name="T32" fmla="*/ 341 w 1434"/>
                <a:gd name="T33" fmla="*/ 760 h 2538"/>
                <a:gd name="T34" fmla="*/ 287 w 1434"/>
                <a:gd name="T35" fmla="*/ 857 h 2538"/>
                <a:gd name="T36" fmla="*/ 242 w 1434"/>
                <a:gd name="T37" fmla="*/ 961 h 2538"/>
                <a:gd name="T38" fmla="*/ 203 w 1434"/>
                <a:gd name="T39" fmla="*/ 1070 h 2538"/>
                <a:gd name="T40" fmla="*/ 162 w 1434"/>
                <a:gd name="T41" fmla="*/ 1208 h 2538"/>
                <a:gd name="T42" fmla="*/ 138 w 1434"/>
                <a:gd name="T43" fmla="*/ 1343 h 2538"/>
                <a:gd name="T44" fmla="*/ 119 w 1434"/>
                <a:gd name="T45" fmla="*/ 1519 h 2538"/>
                <a:gd name="T46" fmla="*/ 119 w 1434"/>
                <a:gd name="T47" fmla="*/ 1671 h 2538"/>
                <a:gd name="T48" fmla="*/ 133 w 1434"/>
                <a:gd name="T49" fmla="*/ 1809 h 2538"/>
                <a:gd name="T50" fmla="*/ 156 w 1434"/>
                <a:gd name="T51" fmla="*/ 1950 h 2538"/>
                <a:gd name="T52" fmla="*/ 200 w 1434"/>
                <a:gd name="T53" fmla="*/ 2106 h 2538"/>
                <a:gd name="T54" fmla="*/ 252 w 1434"/>
                <a:gd name="T55" fmla="*/ 2250 h 2538"/>
                <a:gd name="T56" fmla="*/ 323 w 1434"/>
                <a:gd name="T57" fmla="*/ 2387 h 2538"/>
                <a:gd name="T58" fmla="*/ 984 w 1434"/>
                <a:gd name="T59" fmla="*/ 2724 h 2538"/>
                <a:gd name="T60" fmla="*/ 968 w 1434"/>
                <a:gd name="T61" fmla="*/ 2004 h 2538"/>
                <a:gd name="T62" fmla="*/ 908 w 1434"/>
                <a:gd name="T63" fmla="*/ 1891 h 2538"/>
                <a:gd name="T64" fmla="*/ 872 w 1434"/>
                <a:gd name="T65" fmla="*/ 1780 h 2538"/>
                <a:gd name="T66" fmla="*/ 859 w 1434"/>
                <a:gd name="T67" fmla="*/ 1676 h 2538"/>
                <a:gd name="T68" fmla="*/ 854 w 1434"/>
                <a:gd name="T69" fmla="*/ 1573 h 2538"/>
                <a:gd name="T70" fmla="*/ 864 w 1434"/>
                <a:gd name="T71" fmla="*/ 1452 h 2538"/>
                <a:gd name="T72" fmla="*/ 892 w 1434"/>
                <a:gd name="T73" fmla="*/ 1331 h 2538"/>
                <a:gd name="T74" fmla="*/ 934 w 1434"/>
                <a:gd name="T75" fmla="*/ 1219 h 2538"/>
                <a:gd name="T76" fmla="*/ 984 w 1434"/>
                <a:gd name="T77" fmla="*/ 1134 h 2538"/>
                <a:gd name="T78" fmla="*/ 1029 w 1434"/>
                <a:gd name="T79" fmla="*/ 1067 h 2538"/>
                <a:gd name="T80" fmla="*/ 1083 w 1434"/>
                <a:gd name="T81" fmla="*/ 1005 h 2538"/>
                <a:gd name="T82" fmla="*/ 1135 w 1434"/>
                <a:gd name="T83" fmla="*/ 949 h 2538"/>
                <a:gd name="T84" fmla="*/ 1195 w 1434"/>
                <a:gd name="T85" fmla="*/ 901 h 2538"/>
                <a:gd name="T86" fmla="*/ 1266 w 1434"/>
                <a:gd name="T87" fmla="*/ 856 h 2538"/>
                <a:gd name="T88" fmla="*/ 1334 w 1434"/>
                <a:gd name="T89" fmla="*/ 814 h 2538"/>
                <a:gd name="T90" fmla="*/ 1434 w 1434"/>
                <a:gd name="T91" fmla="*/ 776 h 25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34"/>
                <a:gd name="T139" fmla="*/ 0 h 2538"/>
                <a:gd name="T140" fmla="*/ 1434 w 1434"/>
                <a:gd name="T141" fmla="*/ 2538 h 25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34" h="2538">
                  <a:moveTo>
                    <a:pt x="1434" y="0"/>
                  </a:moveTo>
                  <a:lnTo>
                    <a:pt x="1404" y="5"/>
                  </a:lnTo>
                  <a:lnTo>
                    <a:pt x="1373" y="9"/>
                  </a:lnTo>
                  <a:lnTo>
                    <a:pt x="1331" y="19"/>
                  </a:lnTo>
                  <a:lnTo>
                    <a:pt x="1300" y="25"/>
                  </a:lnTo>
                  <a:lnTo>
                    <a:pt x="1267" y="34"/>
                  </a:lnTo>
                  <a:lnTo>
                    <a:pt x="1237" y="44"/>
                  </a:lnTo>
                  <a:lnTo>
                    <a:pt x="1204" y="51"/>
                  </a:lnTo>
                  <a:lnTo>
                    <a:pt x="1174" y="61"/>
                  </a:lnTo>
                  <a:lnTo>
                    <a:pt x="1141" y="73"/>
                  </a:lnTo>
                  <a:lnTo>
                    <a:pt x="1102" y="87"/>
                  </a:lnTo>
                  <a:lnTo>
                    <a:pt x="1070" y="101"/>
                  </a:lnTo>
                  <a:lnTo>
                    <a:pt x="1036" y="115"/>
                  </a:lnTo>
                  <a:lnTo>
                    <a:pt x="1000" y="130"/>
                  </a:lnTo>
                  <a:lnTo>
                    <a:pt x="964" y="147"/>
                  </a:lnTo>
                  <a:lnTo>
                    <a:pt x="932" y="163"/>
                  </a:lnTo>
                  <a:lnTo>
                    <a:pt x="901" y="182"/>
                  </a:lnTo>
                  <a:lnTo>
                    <a:pt x="874" y="197"/>
                  </a:lnTo>
                  <a:lnTo>
                    <a:pt x="846" y="216"/>
                  </a:lnTo>
                  <a:lnTo>
                    <a:pt x="815" y="233"/>
                  </a:lnTo>
                  <a:lnTo>
                    <a:pt x="781" y="254"/>
                  </a:lnTo>
                  <a:lnTo>
                    <a:pt x="751" y="278"/>
                  </a:lnTo>
                  <a:lnTo>
                    <a:pt x="721" y="299"/>
                  </a:lnTo>
                  <a:lnTo>
                    <a:pt x="694" y="318"/>
                  </a:lnTo>
                  <a:lnTo>
                    <a:pt x="649" y="354"/>
                  </a:lnTo>
                  <a:lnTo>
                    <a:pt x="603" y="396"/>
                  </a:lnTo>
                  <a:lnTo>
                    <a:pt x="568" y="427"/>
                  </a:lnTo>
                  <a:lnTo>
                    <a:pt x="525" y="471"/>
                  </a:lnTo>
                  <a:lnTo>
                    <a:pt x="496" y="504"/>
                  </a:lnTo>
                  <a:lnTo>
                    <a:pt x="464" y="541"/>
                  </a:lnTo>
                  <a:lnTo>
                    <a:pt x="428" y="583"/>
                  </a:lnTo>
                  <a:lnTo>
                    <a:pt x="399" y="622"/>
                  </a:lnTo>
                  <a:lnTo>
                    <a:pt x="370" y="667"/>
                  </a:lnTo>
                  <a:lnTo>
                    <a:pt x="341" y="710"/>
                  </a:lnTo>
                  <a:lnTo>
                    <a:pt x="311" y="757"/>
                  </a:lnTo>
                  <a:lnTo>
                    <a:pt x="287" y="797"/>
                  </a:lnTo>
                  <a:lnTo>
                    <a:pt x="264" y="847"/>
                  </a:lnTo>
                  <a:lnTo>
                    <a:pt x="242" y="895"/>
                  </a:lnTo>
                  <a:lnTo>
                    <a:pt x="222" y="944"/>
                  </a:lnTo>
                  <a:lnTo>
                    <a:pt x="203" y="999"/>
                  </a:lnTo>
                  <a:lnTo>
                    <a:pt x="179" y="1065"/>
                  </a:lnTo>
                  <a:lnTo>
                    <a:pt x="162" y="1127"/>
                  </a:lnTo>
                  <a:lnTo>
                    <a:pt x="146" y="1191"/>
                  </a:lnTo>
                  <a:lnTo>
                    <a:pt x="138" y="1253"/>
                  </a:lnTo>
                  <a:lnTo>
                    <a:pt x="127" y="1326"/>
                  </a:lnTo>
                  <a:lnTo>
                    <a:pt x="119" y="1416"/>
                  </a:lnTo>
                  <a:lnTo>
                    <a:pt x="117" y="1487"/>
                  </a:lnTo>
                  <a:lnTo>
                    <a:pt x="119" y="1557"/>
                  </a:lnTo>
                  <a:lnTo>
                    <a:pt x="125" y="1624"/>
                  </a:lnTo>
                  <a:lnTo>
                    <a:pt x="133" y="1686"/>
                  </a:lnTo>
                  <a:lnTo>
                    <a:pt x="141" y="1751"/>
                  </a:lnTo>
                  <a:lnTo>
                    <a:pt x="156" y="1817"/>
                  </a:lnTo>
                  <a:lnTo>
                    <a:pt x="175" y="1889"/>
                  </a:lnTo>
                  <a:lnTo>
                    <a:pt x="200" y="1962"/>
                  </a:lnTo>
                  <a:lnTo>
                    <a:pt x="224" y="2030"/>
                  </a:lnTo>
                  <a:lnTo>
                    <a:pt x="252" y="2096"/>
                  </a:lnTo>
                  <a:lnTo>
                    <a:pt x="284" y="2162"/>
                  </a:lnTo>
                  <a:lnTo>
                    <a:pt x="323" y="2224"/>
                  </a:lnTo>
                  <a:lnTo>
                    <a:pt x="0" y="2399"/>
                  </a:lnTo>
                  <a:lnTo>
                    <a:pt x="984" y="2538"/>
                  </a:lnTo>
                  <a:lnTo>
                    <a:pt x="1345" y="1673"/>
                  </a:lnTo>
                  <a:lnTo>
                    <a:pt x="968" y="1867"/>
                  </a:lnTo>
                  <a:lnTo>
                    <a:pt x="930" y="1811"/>
                  </a:lnTo>
                  <a:lnTo>
                    <a:pt x="908" y="1762"/>
                  </a:lnTo>
                  <a:lnTo>
                    <a:pt x="887" y="1710"/>
                  </a:lnTo>
                  <a:lnTo>
                    <a:pt x="872" y="1659"/>
                  </a:lnTo>
                  <a:lnTo>
                    <a:pt x="862" y="1610"/>
                  </a:lnTo>
                  <a:lnTo>
                    <a:pt x="859" y="1562"/>
                  </a:lnTo>
                  <a:lnTo>
                    <a:pt x="854" y="1513"/>
                  </a:lnTo>
                  <a:lnTo>
                    <a:pt x="854" y="1465"/>
                  </a:lnTo>
                  <a:lnTo>
                    <a:pt x="858" y="1408"/>
                  </a:lnTo>
                  <a:lnTo>
                    <a:pt x="864" y="1352"/>
                  </a:lnTo>
                  <a:lnTo>
                    <a:pt x="877" y="1290"/>
                  </a:lnTo>
                  <a:lnTo>
                    <a:pt x="892" y="1241"/>
                  </a:lnTo>
                  <a:lnTo>
                    <a:pt x="914" y="1185"/>
                  </a:lnTo>
                  <a:lnTo>
                    <a:pt x="934" y="1137"/>
                  </a:lnTo>
                  <a:lnTo>
                    <a:pt x="961" y="1090"/>
                  </a:lnTo>
                  <a:lnTo>
                    <a:pt x="984" y="1055"/>
                  </a:lnTo>
                  <a:lnTo>
                    <a:pt x="1007" y="1025"/>
                  </a:lnTo>
                  <a:lnTo>
                    <a:pt x="1029" y="996"/>
                  </a:lnTo>
                  <a:lnTo>
                    <a:pt x="1055" y="966"/>
                  </a:lnTo>
                  <a:lnTo>
                    <a:pt x="1083" y="935"/>
                  </a:lnTo>
                  <a:lnTo>
                    <a:pt x="1107" y="913"/>
                  </a:lnTo>
                  <a:lnTo>
                    <a:pt x="1135" y="885"/>
                  </a:lnTo>
                  <a:lnTo>
                    <a:pt x="1162" y="864"/>
                  </a:lnTo>
                  <a:lnTo>
                    <a:pt x="1195" y="841"/>
                  </a:lnTo>
                  <a:lnTo>
                    <a:pt x="1233" y="816"/>
                  </a:lnTo>
                  <a:lnTo>
                    <a:pt x="1266" y="796"/>
                  </a:lnTo>
                  <a:lnTo>
                    <a:pt x="1293" y="780"/>
                  </a:lnTo>
                  <a:lnTo>
                    <a:pt x="1334" y="758"/>
                  </a:lnTo>
                  <a:lnTo>
                    <a:pt x="1373" y="743"/>
                  </a:lnTo>
                  <a:lnTo>
                    <a:pt x="1434" y="726"/>
                  </a:lnTo>
                  <a:lnTo>
                    <a:pt x="1434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fa-IR"/>
            </a:p>
          </p:txBody>
        </p:sp>
        <p:sp>
          <p:nvSpPr>
            <p:cNvPr id="23562" name="WordArt 1034"/>
            <p:cNvSpPr>
              <a:spLocks noChangeArrowheads="1" noChangeShapeType="1" noTextEdit="1"/>
            </p:cNvSpPr>
            <p:nvPr/>
          </p:nvSpPr>
          <p:spPr bwMode="auto">
            <a:xfrm rot="-4233653">
              <a:off x="1881" y="1671"/>
              <a:ext cx="1720" cy="7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l"/>
              <a:r>
                <a:rPr lang="fa-IR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+mn-cs"/>
                  <a:ea typeface="+mn-cs"/>
                  <a:cs typeface="+mn-cs"/>
                </a:rPr>
                <a:t>مديريتي</a:t>
              </a:r>
              <a:endParaRPr lang="en-CA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cs"/>
                <a:ea typeface="+mn-cs"/>
                <a:cs typeface="+mn-cs"/>
              </a:endParaRPr>
            </a:p>
          </p:txBody>
        </p:sp>
        <p:grpSp>
          <p:nvGrpSpPr>
            <p:cNvPr id="23563" name="Group 1035"/>
            <p:cNvGrpSpPr>
              <a:grpSpLocks/>
            </p:cNvGrpSpPr>
            <p:nvPr/>
          </p:nvGrpSpPr>
          <p:grpSpPr bwMode="auto">
            <a:xfrm>
              <a:off x="3050" y="573"/>
              <a:ext cx="2131" cy="2298"/>
              <a:chOff x="2570" y="573"/>
              <a:chExt cx="2131" cy="2298"/>
            </a:xfrm>
          </p:grpSpPr>
          <p:sp>
            <p:nvSpPr>
              <p:cNvPr id="23565" name="Freeform 1036"/>
              <p:cNvSpPr>
                <a:spLocks/>
              </p:cNvSpPr>
              <p:nvPr/>
            </p:nvSpPr>
            <p:spPr bwMode="auto">
              <a:xfrm>
                <a:off x="2570" y="573"/>
                <a:ext cx="2131" cy="2298"/>
              </a:xfrm>
              <a:custGeom>
                <a:avLst/>
                <a:gdLst>
                  <a:gd name="T0" fmla="*/ 841 w 2131"/>
                  <a:gd name="T1" fmla="*/ 341 h 2298"/>
                  <a:gd name="T2" fmla="*/ 919 w 2131"/>
                  <a:gd name="T3" fmla="*/ 357 h 2298"/>
                  <a:gd name="T4" fmla="*/ 979 w 2131"/>
                  <a:gd name="T5" fmla="*/ 370 h 2298"/>
                  <a:gd name="T6" fmla="*/ 1042 w 2131"/>
                  <a:gd name="T7" fmla="*/ 389 h 2298"/>
                  <a:gd name="T8" fmla="*/ 1105 w 2131"/>
                  <a:gd name="T9" fmla="*/ 409 h 2298"/>
                  <a:gd name="T10" fmla="*/ 1178 w 2131"/>
                  <a:gd name="T11" fmla="*/ 437 h 2298"/>
                  <a:gd name="T12" fmla="*/ 1248 w 2131"/>
                  <a:gd name="T13" fmla="*/ 467 h 2298"/>
                  <a:gd name="T14" fmla="*/ 1316 w 2131"/>
                  <a:gd name="T15" fmla="*/ 499 h 2298"/>
                  <a:gd name="T16" fmla="*/ 1374 w 2131"/>
                  <a:gd name="T17" fmla="*/ 533 h 2298"/>
                  <a:gd name="T18" fmla="*/ 1432 w 2131"/>
                  <a:gd name="T19" fmla="*/ 569 h 2298"/>
                  <a:gd name="T20" fmla="*/ 1497 w 2131"/>
                  <a:gd name="T21" fmla="*/ 612 h 2298"/>
                  <a:gd name="T22" fmla="*/ 1554 w 2131"/>
                  <a:gd name="T23" fmla="*/ 654 h 2298"/>
                  <a:gd name="T24" fmla="*/ 1643 w 2131"/>
                  <a:gd name="T25" fmla="*/ 730 h 2298"/>
                  <a:gd name="T26" fmla="*/ 1721 w 2131"/>
                  <a:gd name="T27" fmla="*/ 806 h 2298"/>
                  <a:gd name="T28" fmla="*/ 1782 w 2131"/>
                  <a:gd name="T29" fmla="*/ 876 h 2298"/>
                  <a:gd name="T30" fmla="*/ 1847 w 2131"/>
                  <a:gd name="T31" fmla="*/ 958 h 2298"/>
                  <a:gd name="T32" fmla="*/ 1907 w 2131"/>
                  <a:gd name="T33" fmla="*/ 1047 h 2298"/>
                  <a:gd name="T34" fmla="*/ 1959 w 2131"/>
                  <a:gd name="T35" fmla="*/ 1133 h 2298"/>
                  <a:gd name="T36" fmla="*/ 2006 w 2131"/>
                  <a:gd name="T37" fmla="*/ 1231 h 2298"/>
                  <a:gd name="T38" fmla="*/ 2045 w 2131"/>
                  <a:gd name="T39" fmla="*/ 1335 h 2298"/>
                  <a:gd name="T40" fmla="*/ 2085 w 2131"/>
                  <a:gd name="T41" fmla="*/ 1464 h 2298"/>
                  <a:gd name="T42" fmla="*/ 2110 w 2131"/>
                  <a:gd name="T43" fmla="*/ 1589 h 2298"/>
                  <a:gd name="T44" fmla="*/ 2129 w 2131"/>
                  <a:gd name="T45" fmla="*/ 1752 h 2298"/>
                  <a:gd name="T46" fmla="*/ 2129 w 2131"/>
                  <a:gd name="T47" fmla="*/ 1892 h 2298"/>
                  <a:gd name="T48" fmla="*/ 2115 w 2131"/>
                  <a:gd name="T49" fmla="*/ 2020 h 2298"/>
                  <a:gd name="T50" fmla="*/ 2092 w 2131"/>
                  <a:gd name="T51" fmla="*/ 2152 h 2298"/>
                  <a:gd name="T52" fmla="*/ 2048 w 2131"/>
                  <a:gd name="T53" fmla="*/ 2298 h 2298"/>
                  <a:gd name="T54" fmla="*/ 1377 w 2131"/>
                  <a:gd name="T55" fmla="*/ 1969 h 2298"/>
                  <a:gd name="T56" fmla="*/ 1394 w 2131"/>
                  <a:gd name="T57" fmla="*/ 1850 h 2298"/>
                  <a:gd name="T58" fmla="*/ 1390 w 2131"/>
                  <a:gd name="T59" fmla="*/ 1743 h 2298"/>
                  <a:gd name="T60" fmla="*/ 1371 w 2131"/>
                  <a:gd name="T61" fmla="*/ 1626 h 2298"/>
                  <a:gd name="T62" fmla="*/ 1334 w 2131"/>
                  <a:gd name="T63" fmla="*/ 1521 h 2298"/>
                  <a:gd name="T64" fmla="*/ 1287 w 2131"/>
                  <a:gd name="T65" fmla="*/ 1426 h 2298"/>
                  <a:gd name="T66" fmla="*/ 1241 w 2131"/>
                  <a:gd name="T67" fmla="*/ 1361 h 2298"/>
                  <a:gd name="T68" fmla="*/ 1193 w 2131"/>
                  <a:gd name="T69" fmla="*/ 1302 h 2298"/>
                  <a:gd name="T70" fmla="*/ 1139 w 2131"/>
                  <a:gd name="T71" fmla="*/ 1250 h 2298"/>
                  <a:gd name="T72" fmla="*/ 1084 w 2131"/>
                  <a:gd name="T73" fmla="*/ 1200 h 2298"/>
                  <a:gd name="T74" fmla="*/ 1013 w 2131"/>
                  <a:gd name="T75" fmla="*/ 1154 h 2298"/>
                  <a:gd name="T76" fmla="*/ 953 w 2131"/>
                  <a:gd name="T77" fmla="*/ 1118 h 2298"/>
                  <a:gd name="T78" fmla="*/ 877 w 2131"/>
                  <a:gd name="T79" fmla="*/ 1082 h 2298"/>
                  <a:gd name="T80" fmla="*/ 813 w 2131"/>
                  <a:gd name="T81" fmla="*/ 1060 h 2298"/>
                  <a:gd name="T82" fmla="*/ 720 w 2131"/>
                  <a:gd name="T83" fmla="*/ 1042 h 2298"/>
                  <a:gd name="T84" fmla="*/ 626 w 2131"/>
                  <a:gd name="T85" fmla="*/ 1034 h 2298"/>
                  <a:gd name="T86" fmla="*/ 600 w 2131"/>
                  <a:gd name="T87" fmla="*/ 1406 h 2298"/>
                  <a:gd name="T88" fmla="*/ 598 w 2131"/>
                  <a:gd name="T89" fmla="*/ 0 h 2298"/>
                  <a:gd name="T90" fmla="*/ 630 w 2131"/>
                  <a:gd name="T91" fmla="*/ 322 h 2298"/>
                  <a:gd name="T92" fmla="*/ 726 w 2131"/>
                  <a:gd name="T93" fmla="*/ 327 h 2298"/>
                  <a:gd name="T94" fmla="*/ 812 w 2131"/>
                  <a:gd name="T95" fmla="*/ 336 h 22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31"/>
                  <a:gd name="T145" fmla="*/ 0 h 2298"/>
                  <a:gd name="T146" fmla="*/ 2131 w 2131"/>
                  <a:gd name="T147" fmla="*/ 2298 h 229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31" h="2298">
                    <a:moveTo>
                      <a:pt x="812" y="336"/>
                    </a:moveTo>
                    <a:lnTo>
                      <a:pt x="841" y="341"/>
                    </a:lnTo>
                    <a:lnTo>
                      <a:pt x="880" y="347"/>
                    </a:lnTo>
                    <a:lnTo>
                      <a:pt x="919" y="357"/>
                    </a:lnTo>
                    <a:lnTo>
                      <a:pt x="946" y="363"/>
                    </a:lnTo>
                    <a:lnTo>
                      <a:pt x="979" y="370"/>
                    </a:lnTo>
                    <a:lnTo>
                      <a:pt x="1010" y="380"/>
                    </a:lnTo>
                    <a:lnTo>
                      <a:pt x="1042" y="389"/>
                    </a:lnTo>
                    <a:lnTo>
                      <a:pt x="1071" y="397"/>
                    </a:lnTo>
                    <a:lnTo>
                      <a:pt x="1105" y="409"/>
                    </a:lnTo>
                    <a:lnTo>
                      <a:pt x="1144" y="425"/>
                    </a:lnTo>
                    <a:lnTo>
                      <a:pt x="1178" y="437"/>
                    </a:lnTo>
                    <a:lnTo>
                      <a:pt x="1210" y="451"/>
                    </a:lnTo>
                    <a:lnTo>
                      <a:pt x="1248" y="467"/>
                    </a:lnTo>
                    <a:lnTo>
                      <a:pt x="1283" y="484"/>
                    </a:lnTo>
                    <a:lnTo>
                      <a:pt x="1316" y="499"/>
                    </a:lnTo>
                    <a:lnTo>
                      <a:pt x="1347" y="518"/>
                    </a:lnTo>
                    <a:lnTo>
                      <a:pt x="1374" y="533"/>
                    </a:lnTo>
                    <a:lnTo>
                      <a:pt x="1402" y="552"/>
                    </a:lnTo>
                    <a:lnTo>
                      <a:pt x="1432" y="569"/>
                    </a:lnTo>
                    <a:lnTo>
                      <a:pt x="1466" y="591"/>
                    </a:lnTo>
                    <a:lnTo>
                      <a:pt x="1497" y="612"/>
                    </a:lnTo>
                    <a:lnTo>
                      <a:pt x="1526" y="634"/>
                    </a:lnTo>
                    <a:lnTo>
                      <a:pt x="1554" y="654"/>
                    </a:lnTo>
                    <a:lnTo>
                      <a:pt x="1598" y="690"/>
                    </a:lnTo>
                    <a:lnTo>
                      <a:pt x="1643" y="730"/>
                    </a:lnTo>
                    <a:lnTo>
                      <a:pt x="1679" y="761"/>
                    </a:lnTo>
                    <a:lnTo>
                      <a:pt x="1721" y="806"/>
                    </a:lnTo>
                    <a:lnTo>
                      <a:pt x="1750" y="839"/>
                    </a:lnTo>
                    <a:lnTo>
                      <a:pt x="1782" y="876"/>
                    </a:lnTo>
                    <a:lnTo>
                      <a:pt x="1818" y="918"/>
                    </a:lnTo>
                    <a:lnTo>
                      <a:pt x="1847" y="958"/>
                    </a:lnTo>
                    <a:lnTo>
                      <a:pt x="1876" y="1003"/>
                    </a:lnTo>
                    <a:lnTo>
                      <a:pt x="1907" y="1047"/>
                    </a:lnTo>
                    <a:lnTo>
                      <a:pt x="1933" y="1093"/>
                    </a:lnTo>
                    <a:lnTo>
                      <a:pt x="1959" y="1133"/>
                    </a:lnTo>
                    <a:lnTo>
                      <a:pt x="1983" y="1183"/>
                    </a:lnTo>
                    <a:lnTo>
                      <a:pt x="2006" y="1231"/>
                    </a:lnTo>
                    <a:lnTo>
                      <a:pt x="2026" y="1281"/>
                    </a:lnTo>
                    <a:lnTo>
                      <a:pt x="2045" y="1335"/>
                    </a:lnTo>
                    <a:lnTo>
                      <a:pt x="2069" y="1402"/>
                    </a:lnTo>
                    <a:lnTo>
                      <a:pt x="2085" y="1464"/>
                    </a:lnTo>
                    <a:lnTo>
                      <a:pt x="2102" y="1527"/>
                    </a:lnTo>
                    <a:lnTo>
                      <a:pt x="2110" y="1589"/>
                    </a:lnTo>
                    <a:lnTo>
                      <a:pt x="2121" y="1662"/>
                    </a:lnTo>
                    <a:lnTo>
                      <a:pt x="2129" y="1752"/>
                    </a:lnTo>
                    <a:lnTo>
                      <a:pt x="2131" y="1822"/>
                    </a:lnTo>
                    <a:lnTo>
                      <a:pt x="2129" y="1892"/>
                    </a:lnTo>
                    <a:lnTo>
                      <a:pt x="2123" y="1958"/>
                    </a:lnTo>
                    <a:lnTo>
                      <a:pt x="2115" y="2020"/>
                    </a:lnTo>
                    <a:lnTo>
                      <a:pt x="2107" y="2085"/>
                    </a:lnTo>
                    <a:lnTo>
                      <a:pt x="2092" y="2152"/>
                    </a:lnTo>
                    <a:lnTo>
                      <a:pt x="2073" y="2223"/>
                    </a:lnTo>
                    <a:lnTo>
                      <a:pt x="2048" y="2298"/>
                    </a:lnTo>
                    <a:lnTo>
                      <a:pt x="1909" y="1882"/>
                    </a:lnTo>
                    <a:lnTo>
                      <a:pt x="1377" y="1969"/>
                    </a:lnTo>
                    <a:lnTo>
                      <a:pt x="1389" y="1896"/>
                    </a:lnTo>
                    <a:lnTo>
                      <a:pt x="1394" y="1850"/>
                    </a:lnTo>
                    <a:lnTo>
                      <a:pt x="1394" y="1800"/>
                    </a:lnTo>
                    <a:lnTo>
                      <a:pt x="1390" y="1743"/>
                    </a:lnTo>
                    <a:lnTo>
                      <a:pt x="1382" y="1688"/>
                    </a:lnTo>
                    <a:lnTo>
                      <a:pt x="1371" y="1626"/>
                    </a:lnTo>
                    <a:lnTo>
                      <a:pt x="1356" y="1577"/>
                    </a:lnTo>
                    <a:lnTo>
                      <a:pt x="1334" y="1521"/>
                    </a:lnTo>
                    <a:lnTo>
                      <a:pt x="1313" y="1473"/>
                    </a:lnTo>
                    <a:lnTo>
                      <a:pt x="1287" y="1426"/>
                    </a:lnTo>
                    <a:lnTo>
                      <a:pt x="1264" y="1391"/>
                    </a:lnTo>
                    <a:lnTo>
                      <a:pt x="1241" y="1361"/>
                    </a:lnTo>
                    <a:lnTo>
                      <a:pt x="1219" y="1332"/>
                    </a:lnTo>
                    <a:lnTo>
                      <a:pt x="1193" y="1302"/>
                    </a:lnTo>
                    <a:lnTo>
                      <a:pt x="1163" y="1271"/>
                    </a:lnTo>
                    <a:lnTo>
                      <a:pt x="1139" y="1250"/>
                    </a:lnTo>
                    <a:lnTo>
                      <a:pt x="1112" y="1223"/>
                    </a:lnTo>
                    <a:lnTo>
                      <a:pt x="1084" y="1200"/>
                    </a:lnTo>
                    <a:lnTo>
                      <a:pt x="1052" y="1177"/>
                    </a:lnTo>
                    <a:lnTo>
                      <a:pt x="1013" y="1154"/>
                    </a:lnTo>
                    <a:lnTo>
                      <a:pt x="980" y="1132"/>
                    </a:lnTo>
                    <a:lnTo>
                      <a:pt x="953" y="1118"/>
                    </a:lnTo>
                    <a:lnTo>
                      <a:pt x="912" y="1095"/>
                    </a:lnTo>
                    <a:lnTo>
                      <a:pt x="877" y="1082"/>
                    </a:lnTo>
                    <a:lnTo>
                      <a:pt x="846" y="1071"/>
                    </a:lnTo>
                    <a:lnTo>
                      <a:pt x="813" y="1060"/>
                    </a:lnTo>
                    <a:lnTo>
                      <a:pt x="765" y="1050"/>
                    </a:lnTo>
                    <a:lnTo>
                      <a:pt x="720" y="1042"/>
                    </a:lnTo>
                    <a:lnTo>
                      <a:pt x="673" y="1037"/>
                    </a:lnTo>
                    <a:lnTo>
                      <a:pt x="626" y="1034"/>
                    </a:lnTo>
                    <a:lnTo>
                      <a:pt x="600" y="1033"/>
                    </a:lnTo>
                    <a:lnTo>
                      <a:pt x="600" y="1406"/>
                    </a:lnTo>
                    <a:lnTo>
                      <a:pt x="0" y="713"/>
                    </a:lnTo>
                    <a:lnTo>
                      <a:pt x="598" y="0"/>
                    </a:lnTo>
                    <a:lnTo>
                      <a:pt x="598" y="321"/>
                    </a:lnTo>
                    <a:lnTo>
                      <a:pt x="630" y="322"/>
                    </a:lnTo>
                    <a:lnTo>
                      <a:pt x="677" y="324"/>
                    </a:lnTo>
                    <a:lnTo>
                      <a:pt x="726" y="327"/>
                    </a:lnTo>
                    <a:lnTo>
                      <a:pt x="773" y="332"/>
                    </a:lnTo>
                    <a:lnTo>
                      <a:pt x="812" y="336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fa-IR"/>
              </a:p>
            </p:txBody>
          </p:sp>
          <p:sp>
            <p:nvSpPr>
              <p:cNvPr id="23566" name="Text Box 1037"/>
              <p:cNvSpPr txBox="1">
                <a:spLocks noChangeArrowheads="1"/>
              </p:cNvSpPr>
              <p:nvPr/>
            </p:nvSpPr>
            <p:spPr bwMode="auto">
              <a:xfrm rot="2276899">
                <a:off x="3418" y="1473"/>
                <a:ext cx="1096" cy="327"/>
              </a:xfrm>
              <a:prstGeom prst="rect">
                <a:avLst/>
              </a:pr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 eaLnBrk="0" hangingPunct="0">
                  <a:spcBef>
                    <a:spcPct val="50000"/>
                  </a:spcBef>
                </a:pPr>
                <a:endParaRPr lang="fa-IR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564" name="WordArt 1038"/>
            <p:cNvSpPr>
              <a:spLocks noChangeArrowheads="1" noChangeShapeType="1" noTextEdit="1"/>
            </p:cNvSpPr>
            <p:nvPr/>
          </p:nvSpPr>
          <p:spPr bwMode="auto">
            <a:xfrm rot="2592977">
              <a:off x="3813" y="1458"/>
              <a:ext cx="1188" cy="52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l"/>
              <a:r>
                <a:rPr lang="fa-IR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+mn-cs"/>
                  <a:ea typeface="+mn-cs"/>
                  <a:cs typeface="+mn-cs"/>
                </a:rPr>
                <a:t>فيزيکي</a:t>
              </a:r>
              <a:endParaRPr lang="en-CA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cs"/>
                <a:ea typeface="+mn-cs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144463"/>
            <a:ext cx="6934200" cy="701675"/>
          </a:xfrm>
        </p:spPr>
        <p:txBody>
          <a:bodyPr/>
          <a:lstStyle/>
          <a:p>
            <a:r>
              <a:rPr lang="fa-IR" smtClean="0">
                <a:latin typeface="Calibri" pitchFamily="34" charset="0"/>
                <a:cs typeface="B Titr" pitchFamily="2" charset="-78"/>
              </a:rPr>
              <a:t>حوزه هاي امنيت اطلاعات</a:t>
            </a:r>
            <a:endParaRPr lang="en-US" smtClean="0">
              <a:latin typeface="Calibri" pitchFamily="34" charset="0"/>
              <a:cs typeface="B Titr" pitchFamily="2" charset="-7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026025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a-IR" smtClean="0">
                <a:latin typeface="Calibri" pitchFamily="34" charset="0"/>
                <a:cs typeface="B Zar" pitchFamily="2" charset="-78"/>
              </a:rPr>
              <a:t>کنترل دسترسي</a:t>
            </a:r>
            <a:endParaRPr lang="en-US" smtClean="0">
              <a:latin typeface="Calibri" pitchFamily="34" charset="0"/>
              <a:cs typeface="B Zar" pitchFamily="2" charset="-78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a-IR" smtClean="0">
                <a:latin typeface="Calibri" pitchFamily="34" charset="0"/>
                <a:cs typeface="B Zar" pitchFamily="2" charset="-78"/>
              </a:rPr>
              <a:t>امنيت برنامه هاي کاربردي</a:t>
            </a:r>
            <a:endParaRPr lang="en-US" smtClean="0">
              <a:latin typeface="Calibri" pitchFamily="34" charset="0"/>
              <a:cs typeface="B Zar" pitchFamily="2" charset="-78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a-IR" smtClean="0">
                <a:latin typeface="Calibri" pitchFamily="34" charset="0"/>
                <a:cs typeface="B Zar" pitchFamily="2" charset="-78"/>
              </a:rPr>
              <a:t>طرح مواجهه با حوادث غير مترقبه و تداوم کسب و کار</a:t>
            </a:r>
            <a:endParaRPr lang="en-US" smtClean="0">
              <a:latin typeface="Calibri" pitchFamily="34" charset="0"/>
              <a:cs typeface="B Zar" pitchFamily="2" charset="-78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a-IR" smtClean="0">
                <a:latin typeface="Calibri" pitchFamily="34" charset="0"/>
                <a:cs typeface="B Zar" pitchFamily="2" charset="-78"/>
              </a:rPr>
              <a:t>رمزنگاري</a:t>
            </a:r>
            <a:endParaRPr lang="en-US" smtClean="0">
              <a:latin typeface="Calibri" pitchFamily="34" charset="0"/>
              <a:cs typeface="B Zar" pitchFamily="2" charset="-78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a-IR" smtClean="0">
                <a:latin typeface="Calibri" pitchFamily="34" charset="0"/>
                <a:cs typeface="B Zar" pitchFamily="2" charset="-78"/>
              </a:rPr>
              <a:t>مديريت امنيت اطلاعات و ريسک</a:t>
            </a:r>
            <a:endParaRPr lang="en-US" smtClean="0">
              <a:latin typeface="Calibri" pitchFamily="34" charset="0"/>
              <a:cs typeface="B Zar" pitchFamily="2" charset="-78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a-IR" smtClean="0">
                <a:latin typeface="Calibri" pitchFamily="34" charset="0"/>
                <a:cs typeface="B Zar" pitchFamily="2" charset="-78"/>
              </a:rPr>
              <a:t>امنيت عملياتها</a:t>
            </a:r>
            <a:endParaRPr lang="en-US" smtClean="0">
              <a:latin typeface="Calibri" pitchFamily="34" charset="0"/>
              <a:cs typeface="B Zar" pitchFamily="2" charset="-78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a-IR" smtClean="0">
                <a:latin typeface="Calibri" pitchFamily="34" charset="0"/>
                <a:cs typeface="B Zar" pitchFamily="2" charset="-78"/>
              </a:rPr>
              <a:t>امنيت فيزيکي(محيطي)</a:t>
            </a:r>
            <a:endParaRPr lang="en-US" smtClean="0">
              <a:latin typeface="Calibri" pitchFamily="34" charset="0"/>
              <a:cs typeface="B Zar" pitchFamily="2" charset="-78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a-IR" smtClean="0">
                <a:latin typeface="Calibri" pitchFamily="34" charset="0"/>
                <a:cs typeface="B Zar" pitchFamily="2" charset="-78"/>
              </a:rPr>
              <a:t>طراحي و معماري امنيت</a:t>
            </a:r>
            <a:endParaRPr lang="en-US" smtClean="0">
              <a:latin typeface="Calibri" pitchFamily="34" charset="0"/>
              <a:cs typeface="B Zar" pitchFamily="2" charset="-78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a-IR" smtClean="0">
                <a:latin typeface="Calibri" pitchFamily="34" charset="0"/>
                <a:cs typeface="B Zar" pitchFamily="2" charset="-78"/>
              </a:rPr>
              <a:t>امنيت شبکه و ارتباطات</a:t>
            </a:r>
            <a:endParaRPr lang="en-US" smtClean="0">
              <a:latin typeface="Calibri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latin typeface="IranNastaliq" pitchFamily="18" charset="0"/>
                <a:cs typeface="B Titr" pitchFamily="2" charset="-78"/>
              </a:rPr>
              <a:t> </a:t>
            </a:r>
            <a:r>
              <a:rPr lang="fa-IR" sz="4800" smtClean="0">
                <a:latin typeface="IranNastaliq" pitchFamily="18" charset="0"/>
                <a:cs typeface="B Titr" pitchFamily="2" charset="-78"/>
              </a:rPr>
              <a:t>مروري بر حملات اخير</a:t>
            </a:r>
            <a:endParaRPr lang="en-US" sz="4800" smtClean="0">
              <a:cs typeface="B Titr" pitchFamily="2" charset="-7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824412"/>
          </a:xfrm>
        </p:spPr>
        <p:txBody>
          <a:bodyPr/>
          <a:lstStyle/>
          <a:p>
            <a:pPr algn="just"/>
            <a:r>
              <a:rPr lang="fa-IR" smtClean="0">
                <a:cs typeface="B Zar" pitchFamily="2" charset="-78"/>
              </a:rPr>
              <a:t>سرور </a:t>
            </a:r>
            <a:r>
              <a:rPr lang="en-US" smtClean="0">
                <a:cs typeface="B Zar" pitchFamily="2" charset="-78"/>
              </a:rPr>
              <a:t>mail</a:t>
            </a:r>
            <a:r>
              <a:rPr lang="fa-IR" smtClean="0">
                <a:cs typeface="B Zar" pitchFamily="2" charset="-78"/>
              </a:rPr>
              <a:t> وزارت امور خارجه ايران توسط گروه هکري ناشناس شکسته شد و 10000 ايميل در سال 1390 هک شد.</a:t>
            </a:r>
          </a:p>
          <a:p>
            <a:pPr algn="just"/>
            <a:r>
              <a:rPr lang="fa-IR" smtClean="0">
                <a:cs typeface="B Zar" pitchFamily="2" charset="-78"/>
              </a:rPr>
              <a:t>سرور اتوماسيون اداري وزارت علوم تحقيقات و فناوري در خرداد سال 90 مورد نفوذ قرار گرفت و مكاتبات زيادي از بين رفت.</a:t>
            </a:r>
          </a:p>
          <a:p>
            <a:pPr algn="just"/>
            <a:r>
              <a:rPr lang="fa-IR" smtClean="0">
                <a:cs typeface="B Zar" pitchFamily="2" charset="-78"/>
              </a:rPr>
              <a:t>ورود بدافزار و حمله سايبري اخير به وزارت نفت و شركت هاي تابعه باعث به وجود آمدن مشكلات فراواني براي آن وزارتخانه شد.</a:t>
            </a:r>
          </a:p>
          <a:p>
            <a:pPr algn="just"/>
            <a:r>
              <a:rPr lang="fa-IR" smtClean="0">
                <a:cs typeface="B Zar" pitchFamily="2" charset="-78"/>
              </a:rPr>
              <a:t>چندين حمله و بدافزار ديگري نيز در سازمانها اتفاق افتاد كه رسانه اي نشد.</a:t>
            </a:r>
          </a:p>
          <a:p>
            <a:pPr>
              <a:buFont typeface="Wingdings" pitchFamily="2" charset="2"/>
              <a:buNone/>
            </a:pPr>
            <a:endParaRPr lang="en-US" smtClean="0">
              <a:cs typeface="B Zar" pitchFamily="2" charset="-78"/>
            </a:endParaRP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urity">
  <a:themeElements>
    <a:clrScheme name="134TGp_report_diagram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134TGp_report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34TGp_report_diagram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security</Template>
  <TotalTime>460</TotalTime>
  <Words>1727</Words>
  <Application>Microsoft Office PowerPoint</Application>
  <PresentationFormat>On-screen Show (4:3)</PresentationFormat>
  <Paragraphs>222</Paragraphs>
  <Slides>35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Arial</vt:lpstr>
      <vt:lpstr>Verdana</vt:lpstr>
      <vt:lpstr>Wingdings</vt:lpstr>
      <vt:lpstr>Calibri</vt:lpstr>
      <vt:lpstr>B Mitra</vt:lpstr>
      <vt:lpstr>B Zar</vt:lpstr>
      <vt:lpstr>B Titr</vt:lpstr>
      <vt:lpstr>Times New Roman</vt:lpstr>
      <vt:lpstr>IranNastaliq</vt:lpstr>
      <vt:lpstr>B Nazanin</vt:lpstr>
      <vt:lpstr>Engravers MT</vt:lpstr>
      <vt:lpstr>Nazanin</vt:lpstr>
      <vt:lpstr>Wingdings 2</vt:lpstr>
      <vt:lpstr>Zar</vt:lpstr>
      <vt:lpstr>security</vt:lpstr>
      <vt:lpstr>Clip</vt:lpstr>
      <vt:lpstr>Image</vt:lpstr>
      <vt:lpstr>Slide 1</vt:lpstr>
      <vt:lpstr>امنيت ضرورت توسعه            در عصر اطلاعات و ارتباطات</vt:lpstr>
      <vt:lpstr>طرح چند سوال</vt:lpstr>
      <vt:lpstr>مفهوم و تعاريف فناوری</vt:lpstr>
      <vt:lpstr>نتیجه گیري</vt:lpstr>
      <vt:lpstr>امنيت اطلاعات چيست ؟</vt:lpstr>
      <vt:lpstr>Slide 7</vt:lpstr>
      <vt:lpstr>حوزه هاي امنيت اطلاعات</vt:lpstr>
      <vt:lpstr> مروري بر حملات اخير</vt:lpstr>
      <vt:lpstr> Stuxnet </vt:lpstr>
      <vt:lpstr>Duqu</vt:lpstr>
      <vt:lpstr>Flame</vt:lpstr>
      <vt:lpstr>نکات مهم  بدافزارهاي اخير</vt:lpstr>
      <vt:lpstr>قاعده 90/10</vt:lpstr>
      <vt:lpstr>کارمندان  خطر ساز</vt:lpstr>
      <vt:lpstr>آمارهاي تهديد داخلي </vt:lpstr>
      <vt:lpstr>آمار بيشتري از تهديدات داخلي </vt:lpstr>
      <vt:lpstr>چه مشکلي در اين تصوير ديده ميشود ؟</vt:lpstr>
      <vt:lpstr>اشکالات کم نيست !!!!</vt:lpstr>
      <vt:lpstr>آگاهي امنيتي چيست؟</vt:lpstr>
      <vt:lpstr>کليد</vt:lpstr>
      <vt:lpstr>چند آمار مهم</vt:lpstr>
      <vt:lpstr>کاهش افشاي غير عمدي اطلاعات</vt:lpstr>
      <vt:lpstr>در يک سال گذشته چند رخنه اطلاعاتي در سازمان شما رخ داده است؟ </vt:lpstr>
      <vt:lpstr>سياست‌هاي کلي نظام در حوزه امنيت اطلاعات</vt:lpstr>
      <vt:lpstr>سياست‌هاي کلي نظام در حوزه امنيت اطلاعات</vt:lpstr>
      <vt:lpstr> بعضي از وظايف وزارت ارتباطات و فناوري اطلاعات</vt:lpstr>
      <vt:lpstr>وظايف کليه دستگاهها براساس اسناد بالادستی</vt:lpstr>
      <vt:lpstr> بعضي از وظايف وزارت کشور</vt:lpstr>
      <vt:lpstr>اهداف کوتاه مدت در راستاي ارتقاي امنيت سازمانها</vt:lpstr>
      <vt:lpstr>اهداف بلند مدت در راستاي ارتقاي امنيت سازمانها</vt:lpstr>
      <vt:lpstr>نيازمنديهای درون سازماني  براي رسيدن به اهداف </vt:lpstr>
      <vt:lpstr>نيازمنديهای برون سازماني  براي رسيدن به اهداف</vt:lpstr>
      <vt:lpstr>Slide 34</vt:lpstr>
      <vt:lpstr>Slide 35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امنيت به عنوان زيرساخت توسعه           فناوري اطلاعات کشور</dc:title>
  <dc:creator>MRT</dc:creator>
  <cp:lastModifiedBy>MRT</cp:lastModifiedBy>
  <cp:revision>65</cp:revision>
  <dcterms:created xsi:type="dcterms:W3CDTF">2011-07-06T12:11:44Z</dcterms:created>
  <dcterms:modified xsi:type="dcterms:W3CDTF">2012-12-25T05:12:48Z</dcterms:modified>
</cp:coreProperties>
</file>