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93" r:id="rId2"/>
    <p:sldId id="341" r:id="rId3"/>
    <p:sldId id="342" r:id="rId4"/>
    <p:sldId id="365" r:id="rId5"/>
    <p:sldId id="363" r:id="rId6"/>
    <p:sldId id="343" r:id="rId7"/>
    <p:sldId id="344" r:id="rId8"/>
    <p:sldId id="345" r:id="rId9"/>
    <p:sldId id="367" r:id="rId10"/>
    <p:sldId id="362" r:id="rId11"/>
    <p:sldId id="353" r:id="rId12"/>
    <p:sldId id="354" r:id="rId13"/>
    <p:sldId id="366" r:id="rId14"/>
    <p:sldId id="355" r:id="rId15"/>
    <p:sldId id="356" r:id="rId16"/>
    <p:sldId id="361" r:id="rId17"/>
    <p:sldId id="359" r:id="rId18"/>
    <p:sldId id="368" r:id="rId19"/>
    <p:sldId id="369" r:id="rId20"/>
    <p:sldId id="370" r:id="rId21"/>
    <p:sldId id="371" r:id="rId22"/>
  </p:sldIdLst>
  <p:sldSz cx="9144000" cy="6858000" type="screen4x3"/>
  <p:notesSz cx="7010400" cy="91598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281" autoAdjust="0"/>
    <p:restoredTop sz="94624" autoAdjust="0"/>
  </p:normalViewPr>
  <p:slideViewPr>
    <p:cSldViewPr>
      <p:cViewPr>
        <p:scale>
          <a:sx n="60" d="100"/>
          <a:sy n="60" d="100"/>
        </p:scale>
        <p:origin x="-142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58788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58788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B97A2E-D143-4810-B93A-E59565C67553}" type="datetimeFigureOut">
              <a:rPr lang="en-US"/>
              <a:pPr>
                <a:defRPr/>
              </a:pPr>
              <a:t>12/25/2012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4438" y="687388"/>
            <a:ext cx="4581525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0" tIns="46200" rIns="92400" bIns="4620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51338"/>
            <a:ext cx="5607050" cy="4121150"/>
          </a:xfrm>
          <a:prstGeom prst="rect">
            <a:avLst/>
          </a:prstGeom>
        </p:spPr>
        <p:txBody>
          <a:bodyPr vert="horz" lIns="92400" tIns="46200" rIns="92400" bIns="4620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99500"/>
            <a:ext cx="3038475" cy="458788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699500"/>
            <a:ext cx="3038475" cy="458788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628008-1863-44AA-96EF-59CE2D31A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Euclid" pitchFamily="18" charset="0"/>
                <a:cs typeface="B Titr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 baseline="0">
                <a:latin typeface="+mn-lt"/>
                <a:cs typeface="B Nazanin" pitchFamily="2" charset="-78"/>
              </a:defRPr>
            </a:lvl1pPr>
            <a:lvl2pPr>
              <a:defRPr sz="2800" baseline="0">
                <a:latin typeface="+mn-lt"/>
                <a:cs typeface="B Nazanin" pitchFamily="2" charset="-78"/>
              </a:defRPr>
            </a:lvl2pPr>
            <a:lvl3pPr>
              <a:defRPr sz="2800" baseline="0">
                <a:latin typeface="+mn-lt"/>
                <a:cs typeface="B Nazanin" pitchFamily="2" charset="-78"/>
              </a:defRPr>
            </a:lvl3pPr>
            <a:lvl4pPr>
              <a:defRPr sz="2800" baseline="0">
                <a:latin typeface="+mn-lt"/>
                <a:cs typeface="B Nazanin" pitchFamily="2" charset="-78"/>
              </a:defRPr>
            </a:lvl4pPr>
            <a:lvl5pPr>
              <a:defRPr sz="2800" baseline="0">
                <a:latin typeface="+mn-lt"/>
                <a:cs typeface="B Nazanin" pitchFamily="2" charset="-7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-26988" y="6443663"/>
            <a:ext cx="457201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61E4C13-4181-4A69-A8C0-C112C334B226}" type="slidenum">
              <a:rPr lang="fa-IR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5513" y="6453188"/>
            <a:ext cx="8077200" cy="365125"/>
          </a:xfrm>
          <a:prstGeom prst="rect">
            <a:avLst/>
          </a:prstGeom>
        </p:spPr>
        <p:txBody>
          <a:bodyPr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+mn-lt"/>
                <a:cs typeface="B Nazanin" pitchFamily="2" charset="-78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685800" y="2895600"/>
            <a:ext cx="7696200" cy="2057400"/>
          </a:xfrm>
          <a:prstGeom prst="roundRect">
            <a:avLst/>
          </a:prstGeom>
          <a:solidFill>
            <a:srgbClr val="0C5598"/>
          </a:solidFill>
          <a:effectLst>
            <a:outerShdw blurRad="203200" dist="63500" dir="2700000" algn="tl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124200"/>
            <a:ext cx="7543800" cy="1143000"/>
          </a:xfrm>
        </p:spPr>
        <p:txBody>
          <a:bodyPr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ctr" rtl="1">
              <a:spcBef>
                <a:spcPct val="0"/>
              </a:spcBef>
              <a:buNone/>
              <a:defRPr sz="4000" b="0">
                <a:ln>
                  <a:noFill/>
                </a:ln>
                <a:solidFill>
                  <a:schemeClr val="bg1"/>
                </a:solidFill>
                <a:effectLst/>
                <a:latin typeface="Bodoni MT Black" pitchFamily="18" charset="0"/>
                <a:ea typeface="+mj-ea"/>
                <a:cs typeface="B Jadid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925513" y="6453188"/>
            <a:ext cx="8077200" cy="365125"/>
          </a:xfrm>
          <a:prstGeom prst="rect">
            <a:avLst/>
          </a:prstGeom>
        </p:spPr>
        <p:txBody>
          <a:bodyPr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+mn-lt"/>
                <a:cs typeface="B Nazanin" pitchFamily="2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-26988" y="6443663"/>
            <a:ext cx="457201" cy="365125"/>
          </a:xfrm>
          <a:prstGeom prst="rect">
            <a:avLst/>
          </a:prstGeom>
        </p:spPr>
        <p:txBody>
          <a:bodyPr/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>
                <a:latin typeface="+mn-lt"/>
                <a:cs typeface="B Nazanin" pitchFamily="2" charset="-78"/>
              </a:defRPr>
            </a:lvl1pPr>
          </a:lstStyle>
          <a:p>
            <a:pPr>
              <a:defRPr/>
            </a:pPr>
            <a:fld id="{75CD2457-EF74-4677-AA02-78E9B7D22934}" type="slidenum">
              <a:rPr lang="fa-IR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575" y="265113"/>
            <a:ext cx="7075488" cy="6667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62025" y="1431925"/>
            <a:ext cx="7872413" cy="195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25" y="3543300"/>
            <a:ext cx="7872413" cy="195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4800" y="6492875"/>
            <a:ext cx="762000" cy="365125"/>
          </a:xfrm>
          <a:prstGeom prst="rect">
            <a:avLst/>
          </a:prstGeom>
        </p:spPr>
        <p:txBody>
          <a:bodyPr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3C95CD-F365-460F-9F22-814353F914AD}" type="slidenum">
              <a:rPr lang="fa-IR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143000" y="103188"/>
            <a:ext cx="5638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1963" y="14128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Freeform 7"/>
          <p:cNvSpPr/>
          <p:nvPr/>
        </p:nvSpPr>
        <p:spPr>
          <a:xfrm>
            <a:off x="0" y="765175"/>
            <a:ext cx="9144000" cy="647700"/>
          </a:xfrm>
          <a:custGeom>
            <a:avLst/>
            <a:gdLst>
              <a:gd name="connsiteX0" fmla="*/ 8037689 w 8037689"/>
              <a:gd name="connsiteY0" fmla="*/ 714963 h 714963"/>
              <a:gd name="connsiteX1" fmla="*/ 6050844 w 8037689"/>
              <a:gd name="connsiteY1" fmla="*/ 105363 h 714963"/>
              <a:gd name="connsiteX2" fmla="*/ 0 w 8037689"/>
              <a:gd name="connsiteY2" fmla="*/ 82786 h 714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37689" h="714963">
                <a:moveTo>
                  <a:pt x="8037689" y="714963"/>
                </a:moveTo>
                <a:cubicBezTo>
                  <a:pt x="7714074" y="462844"/>
                  <a:pt x="7390459" y="210726"/>
                  <a:pt x="6050844" y="105363"/>
                </a:cubicBezTo>
                <a:cubicBezTo>
                  <a:pt x="4711229" y="0"/>
                  <a:pt x="0" y="82786"/>
                  <a:pt x="0" y="82786"/>
                </a:cubicBezTo>
              </a:path>
            </a:pathLst>
          </a:custGeom>
          <a:ln w="50800">
            <a:solidFill>
              <a:srgbClr val="66FF33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4763" y="879475"/>
            <a:ext cx="9144000" cy="649288"/>
          </a:xfrm>
          <a:custGeom>
            <a:avLst/>
            <a:gdLst>
              <a:gd name="connsiteX0" fmla="*/ 8037689 w 8037689"/>
              <a:gd name="connsiteY0" fmla="*/ 714963 h 714963"/>
              <a:gd name="connsiteX1" fmla="*/ 6050844 w 8037689"/>
              <a:gd name="connsiteY1" fmla="*/ 105363 h 714963"/>
              <a:gd name="connsiteX2" fmla="*/ 0 w 8037689"/>
              <a:gd name="connsiteY2" fmla="*/ 82786 h 714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37689" h="714963">
                <a:moveTo>
                  <a:pt x="8037689" y="714963"/>
                </a:moveTo>
                <a:cubicBezTo>
                  <a:pt x="7714074" y="462844"/>
                  <a:pt x="7390459" y="210726"/>
                  <a:pt x="6050844" y="105363"/>
                </a:cubicBezTo>
                <a:cubicBezTo>
                  <a:pt x="4711229" y="0"/>
                  <a:pt x="0" y="82786"/>
                  <a:pt x="0" y="82786"/>
                </a:cubicBezTo>
              </a:path>
            </a:pathLst>
          </a:custGeom>
          <a:ln w="50800"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76200">
                <a:solidFill>
                  <a:schemeClr val="tx1"/>
                </a:solidFill>
              </a:ln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431800" y="6621463"/>
            <a:ext cx="8712200" cy="222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1" name="Picture 14" descr="arm small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29563" y="73025"/>
            <a:ext cx="1163637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3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6686550" y="-153988"/>
            <a:ext cx="1466850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val 17"/>
          <p:cNvSpPr/>
          <p:nvPr userDrawn="1"/>
        </p:nvSpPr>
        <p:spPr>
          <a:xfrm flipV="1">
            <a:off x="0" y="6425952"/>
            <a:ext cx="435935" cy="40015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429000" y="6564313"/>
            <a:ext cx="206851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www.Certcc.ir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</p:sldLayoutIdLst>
  <p:transition>
    <p:wip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B Titr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B Titr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B Titr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B Titr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NAMA\Desktop\1_BESM2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25550" y="982663"/>
            <a:ext cx="6684963" cy="564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 txBox="1">
            <a:spLocks/>
          </p:cNvSpPr>
          <p:nvPr/>
        </p:nvSpPr>
        <p:spPr>
          <a:xfrm>
            <a:off x="-28605" y="6492899"/>
            <a:ext cx="457201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1E4C13-4181-4A69-A8C0-C112C334B226}" type="slidenum">
              <a:rPr kumimoji="0" lang="fa-IR" sz="11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6353204" cy="649287"/>
          </a:xfrm>
        </p:spPr>
        <p:txBody>
          <a:bodyPr>
            <a:noAutofit/>
          </a:bodyPr>
          <a:lstStyle/>
          <a:p>
            <a:r>
              <a:rPr lang="ar-SA" sz="2400" dirty="0" smtClean="0">
                <a:cs typeface="B Jadid" pitchFamily="2" charset="-78"/>
              </a:rPr>
              <a:t>رصد، پشتیبانی و مشاوره در حوزه افتا</a:t>
            </a:r>
            <a:endParaRPr lang="en-US" sz="2400" dirty="0"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412875"/>
            <a:ext cx="8334405" cy="4873645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شناسایی، تحلیل و ارائه </a:t>
            </a:r>
            <a:r>
              <a:rPr lang="ar-SA" sz="2400" dirty="0" smtClean="0">
                <a:cs typeface="B Homa" pitchFamily="2" charset="-78"/>
              </a:rPr>
              <a:t>راهکار بدافزارهای پرخطر با دامنه و وسعت آلودگی بالا</a:t>
            </a:r>
            <a:r>
              <a:rPr lang="fa-IR" sz="2400" dirty="0" smtClean="0">
                <a:cs typeface="B Homa" pitchFamily="2" charset="-78"/>
              </a:rPr>
              <a:t> ( بيش از  </a:t>
            </a:r>
            <a:r>
              <a:rPr lang="fa-IR" sz="2400" b="1" u="sng" dirty="0" smtClean="0">
                <a:solidFill>
                  <a:srgbClr val="FF0000"/>
                </a:solidFill>
                <a:cs typeface="B Homa" pitchFamily="2" charset="-78"/>
              </a:rPr>
              <a:t>40</a:t>
            </a:r>
            <a:r>
              <a:rPr lang="fa-IR" sz="2400" dirty="0" smtClean="0">
                <a:cs typeface="B Homa" pitchFamily="2" charset="-78"/>
              </a:rPr>
              <a:t> بدافزار با سطح خطر بالا )</a:t>
            </a:r>
            <a:endParaRPr lang="en-US" sz="24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dirty="0" smtClean="0">
                <a:cs typeface="B Homa" pitchFamily="2" charset="-78"/>
              </a:rPr>
              <a:t>تحلیل روند انتشار بدافزار</a:t>
            </a:r>
            <a:r>
              <a:rPr lang="fa-IR" sz="2400" dirty="0" smtClean="0">
                <a:cs typeface="B Homa" pitchFamily="2" charset="-78"/>
              </a:rPr>
              <a:t>ها</a:t>
            </a:r>
            <a:r>
              <a:rPr lang="ar-SA" sz="2400" dirty="0" smtClean="0">
                <a:cs typeface="B Homa" pitchFamily="2" charset="-78"/>
              </a:rPr>
              <a:t> بر اساس اطلاعات سنسورهای هانی نت ملی</a:t>
            </a:r>
            <a:endParaRPr lang="en-US" sz="24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dirty="0" smtClean="0">
                <a:cs typeface="B Homa" pitchFamily="2" charset="-78"/>
              </a:rPr>
              <a:t>پایش آسیب پذیری ها و تهدیدات مربوط به برنامه های کاربردی، سیستم عامل، سرویس های شبکه، تجهیزات و نرم افزارهای پرتکرار و ارائه راهکار مقابله</a:t>
            </a:r>
            <a:r>
              <a:rPr lang="fa-IR" sz="2400" dirty="0" smtClean="0">
                <a:cs typeface="B Homa" pitchFamily="2" charset="-78"/>
              </a:rPr>
              <a:t> (‌ تدوين بيش از </a:t>
            </a:r>
            <a:r>
              <a:rPr lang="fa-IR" sz="2400" b="1" u="sng" dirty="0" smtClean="0">
                <a:solidFill>
                  <a:srgbClr val="FF0000"/>
                </a:solidFill>
                <a:cs typeface="B Homa" pitchFamily="2" charset="-78"/>
              </a:rPr>
              <a:t>90</a:t>
            </a:r>
            <a:r>
              <a:rPr lang="fa-IR" sz="2400" dirty="0" smtClean="0">
                <a:cs typeface="B Homa" pitchFamily="2" charset="-78"/>
              </a:rPr>
              <a:t> گزارش تحليلي )</a:t>
            </a:r>
            <a:endParaRPr lang="en-US" sz="2400" dirty="0" smtClean="0">
              <a:cs typeface="B Homa" pitchFamily="2" charset="-78"/>
            </a:endParaRPr>
          </a:p>
          <a:p>
            <a:pPr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بررسي و مانيتورينگ پورتال هاي مهم كشور و </a:t>
            </a:r>
            <a:r>
              <a:rPr lang="ar-SA" sz="2400" dirty="0" smtClean="0">
                <a:cs typeface="B Homa" pitchFamily="2" charset="-78"/>
              </a:rPr>
              <a:t>شناسايي آسيب پذيريهاي</a:t>
            </a:r>
            <a:r>
              <a:rPr lang="fa-IR" sz="2400" dirty="0" smtClean="0">
                <a:cs typeface="B Homa" pitchFamily="2" charset="-78"/>
              </a:rPr>
              <a:t> بيش از </a:t>
            </a:r>
            <a:r>
              <a:rPr lang="ar-SA" sz="2400" dirty="0" smtClean="0">
                <a:cs typeface="B Homa" pitchFamily="2" charset="-78"/>
              </a:rPr>
              <a:t> </a:t>
            </a:r>
            <a:r>
              <a:rPr lang="fa-IR" sz="2400" b="1" u="sng" dirty="0" smtClean="0">
                <a:solidFill>
                  <a:srgbClr val="FF0000"/>
                </a:solidFill>
                <a:cs typeface="B Homa" pitchFamily="2" charset="-78"/>
              </a:rPr>
              <a:t>7 </a:t>
            </a:r>
            <a:r>
              <a:rPr lang="ar-SA" sz="2400" dirty="0" smtClean="0">
                <a:cs typeface="B Homa" pitchFamily="2" charset="-78"/>
              </a:rPr>
              <a:t>پورتال مهم كشور و ارائه راهكار در جهت رفع آسيب پذيريهاي مربوطه</a:t>
            </a:r>
            <a:endParaRPr lang="en-US" sz="24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5924576" cy="649287"/>
          </a:xfrm>
        </p:spPr>
        <p:txBody>
          <a:bodyPr>
            <a:noAutofit/>
          </a:bodyPr>
          <a:lstStyle/>
          <a:p>
            <a:r>
              <a:rPr lang="ar-SA" sz="2400" dirty="0" smtClean="0">
                <a:cs typeface="B Jadid" pitchFamily="2" charset="-78"/>
              </a:rPr>
              <a:t>راه اندازي شبكه تعاملي اطلاع رساني مركز ماهر</a:t>
            </a:r>
            <a:endParaRPr lang="en-US" sz="2400" dirty="0" smtClean="0"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412875"/>
            <a:ext cx="8334405" cy="45259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fa-IR" dirty="0" smtClean="0">
                <a:cs typeface="B Homa" pitchFamily="2" charset="-78"/>
              </a:rPr>
              <a:t>اطلاع رساني سريع و ايمن در زمان بروز رخداد در كوتاهترين زمان و حتي به دورترين مناطق كشور</a:t>
            </a:r>
            <a:endParaRPr lang="en-US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B Homa" pitchFamily="2" charset="-78"/>
              </a:rPr>
              <a:t> </a:t>
            </a:r>
            <a:r>
              <a:rPr lang="fa-IR" sz="2600" dirty="0" smtClean="0">
                <a:cs typeface="B Homa" pitchFamily="2" charset="-78"/>
              </a:rPr>
              <a:t>عضويت بيش از </a:t>
            </a:r>
            <a:r>
              <a:rPr lang="fa-IR" sz="2600" b="1" u="sng" dirty="0" smtClean="0">
                <a:solidFill>
                  <a:srgbClr val="FF0000"/>
                </a:solidFill>
                <a:cs typeface="B Homa" pitchFamily="2" charset="-78"/>
              </a:rPr>
              <a:t>600 </a:t>
            </a:r>
            <a:r>
              <a:rPr lang="fa-IR" sz="2600" dirty="0" smtClean="0">
                <a:cs typeface="B Homa" pitchFamily="2" charset="-78"/>
              </a:rPr>
              <a:t>دستگاه دولتي، حاكميتي و نظارتي (تا كنون)</a:t>
            </a:r>
            <a:endParaRPr lang="en-US" sz="26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600" dirty="0" smtClean="0">
                <a:cs typeface="B Homa" pitchFamily="2" charset="-78"/>
              </a:rPr>
              <a:t>ارسال بيش از </a:t>
            </a:r>
            <a:r>
              <a:rPr lang="fa-IR" sz="2600" b="1" u="sng" dirty="0" smtClean="0">
                <a:solidFill>
                  <a:srgbClr val="FF0000"/>
                </a:solidFill>
                <a:cs typeface="B Homa" pitchFamily="2" charset="-78"/>
              </a:rPr>
              <a:t>40</a:t>
            </a:r>
            <a:r>
              <a:rPr lang="fa-IR" sz="2600" dirty="0" smtClean="0">
                <a:cs typeface="B Homa" pitchFamily="2" charset="-78"/>
              </a:rPr>
              <a:t> هشدار امنيتي حاوي جديدترين آسيب پذيري هاي شناسايي شده در حوزه افتا</a:t>
            </a:r>
            <a:endParaRPr lang="en-US" sz="26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600" dirty="0" smtClean="0">
                <a:cs typeface="B Homa" pitchFamily="2" charset="-78"/>
              </a:rPr>
              <a:t>ارسال </a:t>
            </a:r>
            <a:r>
              <a:rPr lang="fa-IR" sz="2600" b="1" u="sng" dirty="0" smtClean="0">
                <a:solidFill>
                  <a:srgbClr val="FF0000"/>
                </a:solidFill>
                <a:cs typeface="B Homa" pitchFamily="2" charset="-78"/>
              </a:rPr>
              <a:t>14</a:t>
            </a:r>
            <a:r>
              <a:rPr lang="fa-IR" sz="2600" dirty="0" smtClean="0">
                <a:cs typeface="B Homa" pitchFamily="2" charset="-78"/>
              </a:rPr>
              <a:t> بولتن خبري محرمانه در حوزه افتا</a:t>
            </a:r>
            <a:endParaRPr lang="en-US" sz="2600" dirty="0" smtClean="0">
              <a:cs typeface="B Hom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ar-SA" sz="3200" dirty="0" smtClean="0">
                <a:cs typeface="B Jadid" pitchFamily="2" charset="-78"/>
              </a:rPr>
              <a:t>پورتال مركز ماهر</a:t>
            </a:r>
            <a:r>
              <a:rPr lang="fa-IR" sz="3200" dirty="0" smtClean="0">
                <a:cs typeface="B Jadid" pitchFamily="2" charset="-78"/>
              </a:rPr>
              <a:t> </a:t>
            </a:r>
            <a:r>
              <a:rPr lang="fa-IR" sz="1800" dirty="0" smtClean="0">
                <a:latin typeface="Arial Black" pitchFamily="34" charset="0"/>
              </a:rPr>
              <a:t>( </a:t>
            </a:r>
            <a:r>
              <a:rPr lang="en-US" sz="1800" dirty="0" smtClean="0">
                <a:latin typeface="Arial Black" pitchFamily="34" charset="0"/>
              </a:rPr>
              <a:t>www.Certcc.ir</a:t>
            </a:r>
            <a:r>
              <a:rPr lang="fa-IR" sz="1800" dirty="0" smtClean="0">
                <a:latin typeface="Arial Black" pitchFamily="34" charset="0"/>
              </a:rPr>
              <a:t> )</a:t>
            </a:r>
            <a:endParaRPr lang="en-US" sz="3200" dirty="0" smtClean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7244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400" dirty="0" smtClean="0">
                <a:cs typeface="B Homa" pitchFamily="2" charset="-78"/>
              </a:rPr>
              <a:t>پورتال مركز ماهر جهت دسترسي عموم مردم (كليه سازمان ها و شركت ها و كاربران خانگي ) راه اندازي گرديده است با هدف ارائه آخرين اخبار و اطلاعات در حوزه امنيت فضاي تبادل اطلاعات</a:t>
            </a:r>
            <a:endParaRPr lang="en-US" sz="24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dirty="0" smtClean="0">
                <a:cs typeface="B Homa" pitchFamily="2" charset="-78"/>
              </a:rPr>
              <a:t>بيش از </a:t>
            </a:r>
            <a:r>
              <a:rPr lang="ar-SA" sz="2400" b="1" u="sng" dirty="0" smtClean="0">
                <a:solidFill>
                  <a:srgbClr val="FF0000"/>
                </a:solidFill>
                <a:cs typeface="B Homa" pitchFamily="2" charset="-78"/>
              </a:rPr>
              <a:t>1750</a:t>
            </a:r>
            <a:r>
              <a:rPr lang="ar-SA" sz="2400" dirty="0" smtClean="0">
                <a:cs typeface="B Homa" pitchFamily="2" charset="-78"/>
              </a:rPr>
              <a:t> راهنمايي امنيتي</a:t>
            </a:r>
            <a:endParaRPr lang="en-US" sz="24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b="1" u="sng" dirty="0" smtClean="0">
                <a:solidFill>
                  <a:srgbClr val="FF0000"/>
                </a:solidFill>
                <a:cs typeface="B Homa" pitchFamily="2" charset="-78"/>
              </a:rPr>
              <a:t>970</a:t>
            </a:r>
            <a:r>
              <a:rPr lang="ar-SA" sz="2400" dirty="0" smtClean="0">
                <a:cs typeface="B Homa" pitchFamily="2" charset="-78"/>
              </a:rPr>
              <a:t> خبر امنيتي</a:t>
            </a:r>
            <a:endParaRPr lang="en-US" sz="24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b="1" u="sng" dirty="0" smtClean="0">
                <a:solidFill>
                  <a:srgbClr val="FF0000"/>
                </a:solidFill>
                <a:cs typeface="B Homa" pitchFamily="2" charset="-78"/>
              </a:rPr>
              <a:t>90</a:t>
            </a:r>
            <a:r>
              <a:rPr lang="ar-SA" sz="2400" dirty="0" smtClean="0">
                <a:cs typeface="B Homa" pitchFamily="2" charset="-78"/>
              </a:rPr>
              <a:t> گزارش تحليلي</a:t>
            </a:r>
            <a:endParaRPr lang="en-US" sz="24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b="1" u="sng" dirty="0" smtClean="0">
                <a:solidFill>
                  <a:srgbClr val="FF0000"/>
                </a:solidFill>
                <a:cs typeface="B Homa" pitchFamily="2" charset="-78"/>
              </a:rPr>
              <a:t>100</a:t>
            </a:r>
            <a:r>
              <a:rPr lang="ar-SA" sz="2400" dirty="0" smtClean="0">
                <a:cs typeface="B Homa" pitchFamily="2" charset="-78"/>
              </a:rPr>
              <a:t> مقاله در حوزه امنيت</a:t>
            </a:r>
            <a:endParaRPr lang="en-US" sz="2400" dirty="0" smtClean="0">
              <a:cs typeface="B Homa" pitchFamily="2" charset="-78"/>
            </a:endParaRPr>
          </a:p>
          <a:p>
            <a:pPr marL="800100" lvl="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400" dirty="0" smtClean="0">
                <a:cs typeface="B Homa" pitchFamily="2" charset="-78"/>
              </a:rPr>
              <a:t>و </a:t>
            </a:r>
            <a:r>
              <a:rPr lang="ar-SA" sz="2400" b="1" u="sng" dirty="0" smtClean="0">
                <a:solidFill>
                  <a:srgbClr val="FF0000"/>
                </a:solidFill>
                <a:cs typeface="B Homa" pitchFamily="2" charset="-78"/>
              </a:rPr>
              <a:t>140</a:t>
            </a:r>
            <a:r>
              <a:rPr lang="ar-SA" sz="2400" dirty="0" smtClean="0">
                <a:cs typeface="B Homa" pitchFamily="2" charset="-78"/>
              </a:rPr>
              <a:t> گزارش فنی و راهکار پاکسازی بدافزار</a:t>
            </a:r>
            <a:endParaRPr lang="en-US" sz="2400" dirty="0" smtClean="0">
              <a:cs typeface="B Homa" pitchFamily="2" charset="-78"/>
            </a:endParaRPr>
          </a:p>
          <a:p>
            <a:endParaRPr lang="en-US" sz="24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2601372"/>
            <a:ext cx="1981200" cy="86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7881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dirty="0" smtClean="0">
                <a:cs typeface="B Jadid" pitchFamily="2" charset="-78"/>
              </a:rPr>
              <a:t>راه اندازي تيم هاي گوهر دستگاهي</a:t>
            </a:r>
            <a:endParaRPr lang="en-US" sz="2800" dirty="0" smtClean="0"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142984"/>
            <a:ext cx="7800972" cy="528641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fa-IR" sz="2000" b="1" dirty="0" smtClean="0">
                <a:cs typeface="B Homa" pitchFamily="2" charset="-78"/>
              </a:rPr>
              <a:t>همكاري در راه‌اندازي گروه واكنش هماهنگ رخداد رايانه اي (گوهر)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شركت ارتباطات زيرساخت</a:t>
            </a:r>
            <a:endParaRPr lang="en-US" sz="2000" dirty="0" smtClean="0">
              <a:solidFill>
                <a:srgbClr val="C00000"/>
              </a:solidFill>
              <a:cs typeface="B Homa" pitchFamily="2" charset="-78"/>
            </a:endParaRP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fa-IR" sz="2000" b="1" dirty="0" smtClean="0">
                <a:cs typeface="B Homa" pitchFamily="2" charset="-78"/>
              </a:rPr>
              <a:t>اقدام در خصوص راه اندازي گروه واكنش هماهنگ رخداد رايانه اي (گوهر)  در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ستاد وزارت ارتباطات و فناوري اطلاعات</a:t>
            </a:r>
            <a:endParaRPr lang="en-US" sz="2000" dirty="0" smtClean="0">
              <a:solidFill>
                <a:srgbClr val="C00000"/>
              </a:solidFill>
              <a:cs typeface="B Homa" pitchFamily="2" charset="-78"/>
            </a:endParaRP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fa-IR" sz="2000" b="1" dirty="0" smtClean="0">
                <a:cs typeface="B Homa" pitchFamily="2" charset="-78"/>
              </a:rPr>
              <a:t>تهيه طرح تفضيلي پياده‌سازي گوهر‌هاي استاني شامل استانهاي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بوشهر</a:t>
            </a:r>
            <a:r>
              <a:rPr lang="fa-IR" sz="2000" b="1" dirty="0" smtClean="0">
                <a:cs typeface="B Homa" pitchFamily="2" charset="-78"/>
              </a:rPr>
              <a:t>،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قم</a:t>
            </a:r>
            <a:r>
              <a:rPr lang="fa-IR" sz="2000" b="1" dirty="0" smtClean="0">
                <a:cs typeface="B Homa" pitchFamily="2" charset="-78"/>
              </a:rPr>
              <a:t>،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مازندران</a:t>
            </a:r>
            <a:r>
              <a:rPr lang="fa-IR" sz="2000" b="1" dirty="0" smtClean="0">
                <a:cs typeface="B Homa" pitchFamily="2" charset="-78"/>
              </a:rPr>
              <a:t> بعنوان پايلوت كشور</a:t>
            </a:r>
            <a:endParaRPr lang="en-US" sz="2000" dirty="0" smtClean="0">
              <a:cs typeface="B Homa" pitchFamily="2" charset="-7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b="1" dirty="0" smtClean="0">
                <a:cs typeface="B Homa" pitchFamily="2" charset="-78"/>
              </a:rPr>
              <a:t>اقدام در خصوص تهيه طرح تفضيلي راه‌اندازي گروه واكنش هماهنگ رخداد رايانه اي (گوهر)  در </a:t>
            </a:r>
            <a:r>
              <a:rPr lang="fa-IR" sz="2000" b="1" u="sng" dirty="0" smtClean="0">
                <a:solidFill>
                  <a:srgbClr val="C00000"/>
                </a:solidFill>
                <a:cs typeface="B Homa" pitchFamily="2" charset="-78"/>
              </a:rPr>
              <a:t>4</a:t>
            </a:r>
            <a:r>
              <a:rPr lang="fa-IR" sz="2000" b="1" dirty="0" smtClean="0">
                <a:cs typeface="B Homa" pitchFamily="2" charset="-78"/>
              </a:rPr>
              <a:t> دستگاه حياتي كشورشامل وزارت راه و شهرسازي- وزارت علوم و تحقيقات فناوري- وزارت جهاد كشاورزي-سازمان انرژي اتمي</a:t>
            </a:r>
            <a:endParaRPr lang="en-US" sz="2000" dirty="0" smtClean="0">
              <a:cs typeface="B Homa" pitchFamily="2" charset="-78"/>
            </a:endParaRPr>
          </a:p>
          <a:p>
            <a:pPr algn="just"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fa-IR" sz="2000" b="1" dirty="0" smtClean="0">
                <a:cs typeface="B Homa" pitchFamily="2" charset="-78"/>
              </a:rPr>
              <a:t>راه‌اندازي  گروه واكنش هماهنگ رخدادهاي رايانه اي (گوهر) در منطقه </a:t>
            </a:r>
            <a:r>
              <a:rPr lang="fa-IR" sz="2000" b="1" dirty="0" smtClean="0">
                <a:solidFill>
                  <a:srgbClr val="C00000"/>
                </a:solidFill>
                <a:cs typeface="B Homa" pitchFamily="2" charset="-78"/>
              </a:rPr>
              <a:t>جنوب كشور </a:t>
            </a:r>
            <a:r>
              <a:rPr lang="fa-IR" sz="2000" b="1" dirty="0" smtClean="0">
                <a:cs typeface="B Homa" pitchFamily="2" charset="-78"/>
              </a:rPr>
              <a:t>با محوريت استان فارس</a:t>
            </a:r>
            <a:endParaRPr lang="en-US" sz="2000" dirty="0" smtClean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03188"/>
            <a:ext cx="6210328" cy="649287"/>
          </a:xfrm>
        </p:spPr>
        <p:txBody>
          <a:bodyPr>
            <a:noAutofit/>
          </a:bodyPr>
          <a:lstStyle/>
          <a:p>
            <a:r>
              <a:rPr lang="ar-SA" sz="2000" dirty="0" smtClean="0">
                <a:cs typeface="B Jadid" pitchFamily="2" charset="-78"/>
              </a:rPr>
              <a:t>تهيه سند  نظام ملي پيشگيري و مقابله با حوادث رايانه اي </a:t>
            </a:r>
            <a:endParaRPr lang="en-US" sz="2000" dirty="0" smtClean="0"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dirty="0" smtClean="0">
                <a:cs typeface="B Homa" pitchFamily="2" charset="-78"/>
              </a:rPr>
              <a:t>جمع‌آوري و اشتراک منابع، تحلیل و مديريت يكپارچه اطلاعات مربوط به حملات، تهديدات و آسيب‌پذيري‌ها </a:t>
            </a:r>
            <a:endParaRPr lang="en-US" sz="24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dirty="0" smtClean="0">
                <a:cs typeface="B Homa" pitchFamily="2" charset="-78"/>
              </a:rPr>
              <a:t>ارتقاء آمادگی‌های ملی پیش‌گیری و مقابله با حملات و حوادث امنیتی فضای تبادل اطلاعات </a:t>
            </a:r>
            <a:endParaRPr lang="en-US" sz="24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dirty="0" smtClean="0">
                <a:cs typeface="B Homa" pitchFamily="2" charset="-78"/>
              </a:rPr>
              <a:t>توسعه ظرفيت‌های عملیاتی، قانونی و فنی قابل اندازه‌گیری،  منعطف  و تطبیق‌پذیرِ پيش‌گيری و مقابله با حوادث و حملات فتایی در سطوح عمومی، سازمانی، بخشی و ملی </a:t>
            </a:r>
            <a:endParaRPr lang="en-US" sz="2400" dirty="0" smtClean="0">
              <a:cs typeface="B Homa" pitchFamily="2" charset="-78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dirty="0" smtClean="0">
                <a:cs typeface="B Homa" pitchFamily="2" charset="-78"/>
              </a:rPr>
              <a:t>مديريت توزيع و سطح‌بندی شده عمليات پيش‌گيری و مقابله با حملات و حوادث فتایی در سطوح ملی، زيرساخت‌‌‌‌‌‌‌‌‌‌‌‌های حياتی، کسب‌وکارهای منفرد و مردم </a:t>
            </a:r>
            <a:endParaRPr lang="en-US" sz="24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103188"/>
            <a:ext cx="6138890" cy="649287"/>
          </a:xfrm>
        </p:spPr>
        <p:txBody>
          <a:bodyPr>
            <a:noAutofit/>
          </a:bodyPr>
          <a:lstStyle/>
          <a:p>
            <a:r>
              <a:rPr lang="fa-IR" sz="2000" dirty="0" smtClean="0">
                <a:cs typeface="B Jadid" pitchFamily="2" charset="-78"/>
              </a:rPr>
              <a:t>راه اندازي </a:t>
            </a:r>
            <a:r>
              <a:rPr lang="en-US" sz="2000" dirty="0" smtClean="0">
                <a:latin typeface="Arial Black" pitchFamily="34" charset="0"/>
                <a:cs typeface="B Jadid" pitchFamily="2" charset="-78"/>
              </a:rPr>
              <a:t>CERT</a:t>
            </a:r>
            <a:r>
              <a:rPr lang="fa-IR" sz="2000" dirty="0" smtClean="0">
                <a:cs typeface="B Jadid" pitchFamily="2" charset="-78"/>
              </a:rPr>
              <a:t> صنعتي در منطقه جنوب كشور جهت ارائه سرويس به زير ساختهاي حياتي كشور</a:t>
            </a:r>
            <a:endParaRPr lang="en-US" sz="2000" dirty="0"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چهارچوب برخورد با آسيب پذيرهاي امنيتي در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تهيه راهنما و دستورالعمل هاي پاسخ به حوادث مربوط به حملات سايبري در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شناسايي تخصصها و آموزشهاي مورد نياز جهت مقابله با حوادث سايبري در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شناسايي ، پيش گيري ، رسيدگي و مقابله با حوادث سايبري در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برنامه هاي ارتقاء آمادگي و افزايش توانمند سازي در حوزه حملات سايبري سيستمهاي كنترل صنعتي</a:t>
            </a:r>
            <a:endParaRPr lang="en-US" sz="20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3188"/>
            <a:ext cx="6353204" cy="649287"/>
          </a:xfrm>
        </p:spPr>
        <p:txBody>
          <a:bodyPr>
            <a:noAutofit/>
          </a:bodyPr>
          <a:lstStyle/>
          <a:p>
            <a:pPr lvl="0"/>
            <a:r>
              <a:rPr lang="fa-IR" sz="2000" dirty="0" smtClean="0">
                <a:cs typeface="B Jadid" pitchFamily="2" charset="-78"/>
              </a:rPr>
              <a:t>تدوين راهبردهاي حفاظت  ازامنيت سيستمهاي </a:t>
            </a:r>
            <a:r>
              <a:rPr lang="en-US" sz="2000" dirty="0" smtClean="0">
                <a:latin typeface="Arial Black" pitchFamily="34" charset="0"/>
                <a:cs typeface="B Jadid" pitchFamily="2" charset="-78"/>
              </a:rPr>
              <a:t>SCADA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8229600" cy="5087959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روالهاي مديريت حوادث در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استخراج و بازنمایی امنیتی تکنولوژی‌های سيستمهاي كنترل صنعتي 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آسيب پذيريها و طبقه بندي آن‌ها در سیستم‌های كنترل صنعتي و ارائه راهكار امن سازي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توسعه‌ی ابزارهای تشخیص اختلالات عمدی برای توسعه‌دهندگان سیستم‌های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پياده سازي آزمايشگاه پايلوت مرجع ملي امنيت سامانه هاي كنترل صنعتي به منظور تحليل آسيب پذيريها  و انجام ارزيابي امنيتي عملكرد تجهيزات و نرم افزارهاي سيستمهاي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بررسي نيازمنديها و طراحي آزمايشگاه مرجع ملي ارزيابي و تحليل مخاطرات امنيت سامانه هاي كنترل صنعتي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دستورالعمل دوره هاي آموزشي مورد نياز جهت استفاده از آزمايشگاه مرجع ملي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تولید ابزارها و گردش کار برای رسیدگی به حوادث سيستمهاي كنترل صنعتی </a:t>
            </a:r>
            <a:endParaRPr lang="en-US" sz="2000" dirty="0" smtClean="0">
              <a:cs typeface="B Homa" pitchFamily="2" charset="-78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چهارچوب هاي قانوني به منظور الزام سازي امنيت در حوزه سيستمهاي كنترل صنعتي </a:t>
            </a:r>
            <a:endParaRPr lang="en-US" sz="2000" dirty="0" smtClean="0">
              <a:cs typeface="B Homa" pitchFamily="2" charset="-78"/>
            </a:endParaRPr>
          </a:p>
          <a:p>
            <a:pPr algn="just">
              <a:buFont typeface="Wingdings" pitchFamily="2" charset="2"/>
              <a:buChar char="q"/>
            </a:pPr>
            <a:r>
              <a:rPr lang="fa-IR" sz="2000" dirty="0" smtClean="0">
                <a:cs typeface="B Homa" pitchFamily="2" charset="-78"/>
              </a:rPr>
              <a:t>تدوين چهارچوب برنامه هاي حمايتي حاكميتي در حوزه سيستمهاي كنترل صنعتي</a:t>
            </a:r>
            <a:endParaRPr lang="en-US" sz="20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a-IR" dirty="0" smtClean="0">
              <a:cs typeface="+mj-cs"/>
            </a:endParaRPr>
          </a:p>
          <a:p>
            <a:pPr algn="ctr">
              <a:buNone/>
            </a:pPr>
            <a:endParaRPr lang="fa-IR" dirty="0" smtClean="0">
              <a:cs typeface="+mj-cs"/>
            </a:endParaRPr>
          </a:p>
          <a:p>
            <a:pPr algn="ctr">
              <a:buNone/>
            </a:pPr>
            <a:r>
              <a:rPr lang="fa-IR" sz="3600" dirty="0" smtClean="0">
                <a:cs typeface="+mj-cs"/>
              </a:rPr>
              <a:t>خدمات قابل ارائه توسط مركزماهر</a:t>
            </a:r>
          </a:p>
          <a:p>
            <a:pPr algn="ctr">
              <a:buNone/>
            </a:pPr>
            <a:r>
              <a:rPr lang="fa-IR" sz="3600" dirty="0" smtClean="0">
                <a:cs typeface="+mj-cs"/>
              </a:rPr>
              <a:t>به</a:t>
            </a:r>
          </a:p>
          <a:p>
            <a:pPr algn="ctr">
              <a:buNone/>
            </a:pPr>
            <a:r>
              <a:rPr lang="fa-IR" sz="3600" dirty="0" smtClean="0">
                <a:cs typeface="+mj-cs"/>
              </a:rPr>
              <a:t>سازمان ها و دستگاه هاي اجرايي كشور</a:t>
            </a:r>
            <a:endParaRPr lang="en-US" sz="3600" dirty="0"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1E4C13-4181-4A69-A8C0-C112C334B226}" type="slidenum">
              <a:rPr lang="fa-IR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خدمات مشاوره امنیتي در زمینه راه اندازی گوهرهاي سازماني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ارائه گزارشات فني درباره نحوه فعالیت بدافزارها و تحليل نقاط آلوده در هر سازمان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ارائه گزارشات فني  در مورد فعالیت بات ها و نقاط آلوده ای سازمان ها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ارائه گزارشات تحليلي درباره تهدیدات امنیتی </a:t>
            </a:r>
            <a:r>
              <a:rPr lang="en-US" dirty="0" smtClean="0">
                <a:cs typeface="+mn-cs"/>
              </a:rPr>
              <a:t>zero day</a:t>
            </a:r>
            <a:r>
              <a:rPr lang="fa-IR" dirty="0" smtClean="0">
                <a:cs typeface="+mn-cs"/>
              </a:rPr>
              <a:t> در سطح بین الملل و داخلی متناسب با ماموريت هر صنعت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ارائه گزارشات رصدی درباره آسیب پذیری های امنیتی داخلي و دامنه گسترش آنها به همراه راهكار تخصصي مربوطه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ارائه خدمات راه اندازي مراکز عملیات (</a:t>
            </a:r>
            <a:r>
              <a:rPr lang="en-US" b="1" dirty="0" smtClean="0">
                <a:cs typeface="+mn-cs"/>
              </a:rPr>
              <a:t>SOC</a:t>
            </a:r>
            <a:r>
              <a:rPr lang="fa-IR" b="1" dirty="0" smtClean="0">
                <a:cs typeface="+mn-cs"/>
              </a:rPr>
              <a:t>) سازماني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ارائه خدمات تشخيص و تحليل حملات سايبري انجام شده به سازمان ها ( خدمات </a:t>
            </a:r>
            <a:r>
              <a:rPr lang="en-US" b="1" dirty="0" smtClean="0">
                <a:cs typeface="+mn-cs"/>
              </a:rPr>
              <a:t>SOC</a:t>
            </a:r>
            <a:r>
              <a:rPr lang="fa-IR" b="1" dirty="0" smtClean="0">
                <a:cs typeface="+mn-cs"/>
              </a:rPr>
              <a:t> مركزي ماهر)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1E4C13-4181-4A69-A8C0-C112C334B226}" type="slidenum">
              <a:rPr lang="fa-IR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a-IR" sz="3200" dirty="0" smtClean="0">
              <a:cs typeface="B Jadid" pitchFamily="2" charset="-78"/>
            </a:endParaRPr>
          </a:p>
          <a:p>
            <a:pPr mar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مركز </a:t>
            </a:r>
            <a:r>
              <a:rPr lang="ar-SA" sz="4000" dirty="0" smtClean="0">
                <a:solidFill>
                  <a:srgbClr val="FF0000"/>
                </a:solidFill>
                <a:latin typeface="Times New Roman"/>
                <a:ea typeface="Calibri"/>
                <a:cs typeface="B Jadid" pitchFamily="2" charset="-78"/>
              </a:rPr>
              <a:t>م</a:t>
            </a: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ديريت </a:t>
            </a:r>
            <a:r>
              <a:rPr lang="ar-SA" sz="4000" dirty="0" smtClean="0">
                <a:solidFill>
                  <a:srgbClr val="FF0000"/>
                </a:solidFill>
                <a:latin typeface="Times New Roman"/>
                <a:ea typeface="Calibri"/>
                <a:cs typeface="B Jadid" pitchFamily="2" charset="-78"/>
              </a:rPr>
              <a:t>ا</a:t>
            </a: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مداد و </a:t>
            </a:r>
            <a:r>
              <a:rPr lang="ar-SA" sz="4000" dirty="0" smtClean="0">
                <a:solidFill>
                  <a:srgbClr val="FF0000"/>
                </a:solidFill>
                <a:latin typeface="Times New Roman"/>
                <a:ea typeface="Calibri"/>
                <a:cs typeface="B Jadid" pitchFamily="2" charset="-78"/>
              </a:rPr>
              <a:t>ه</a:t>
            </a: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ماهنگي عمليات </a:t>
            </a:r>
            <a:r>
              <a:rPr lang="ar-SA" sz="4000" dirty="0" smtClean="0">
                <a:solidFill>
                  <a:srgbClr val="FF0000"/>
                </a:solidFill>
                <a:latin typeface="Times New Roman"/>
                <a:ea typeface="Calibri"/>
                <a:cs typeface="B Jadid" pitchFamily="2" charset="-78"/>
              </a:rPr>
              <a:t>ر</a:t>
            </a: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خدادهاي </a:t>
            </a:r>
            <a:r>
              <a:rPr lang="ar-SA" sz="4000" dirty="0" smtClean="0">
                <a:solidFill>
                  <a:srgbClr val="FF0000"/>
                </a:solidFill>
                <a:latin typeface="Times New Roman"/>
                <a:ea typeface="Calibri"/>
                <a:cs typeface="B Jadid" pitchFamily="2" charset="-78"/>
              </a:rPr>
              <a:t>ر</a:t>
            </a:r>
            <a:r>
              <a:rPr lang="ar-SA" sz="4000" dirty="0" smtClean="0">
                <a:latin typeface="Times New Roman"/>
                <a:ea typeface="Calibri"/>
                <a:cs typeface="B Jadid" pitchFamily="2" charset="-78"/>
              </a:rPr>
              <a:t>ايانه اي</a:t>
            </a:r>
            <a:endParaRPr lang="fa-IR" sz="4000" dirty="0" smtClean="0">
              <a:latin typeface="Times New Roman"/>
              <a:ea typeface="Calibri"/>
              <a:cs typeface="B Jadid" pitchFamily="2" charset="-78"/>
            </a:endParaRPr>
          </a:p>
          <a:p>
            <a:pPr mar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3200" dirty="0" smtClean="0">
              <a:ea typeface="Calibri"/>
              <a:cs typeface="Arial"/>
            </a:endParaRPr>
          </a:p>
          <a:p>
            <a:pPr mar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 smtClean="0">
                <a:latin typeface="Times New Roman"/>
                <a:ea typeface="Calibri"/>
                <a:cs typeface="B Titr"/>
              </a:rPr>
              <a:t>(</a:t>
            </a:r>
            <a:r>
              <a:rPr lang="en-US" dirty="0" smtClean="0">
                <a:latin typeface="Times New Roman"/>
                <a:ea typeface="Calibri"/>
                <a:cs typeface="B Titr"/>
              </a:rPr>
              <a:t> </a:t>
            </a:r>
            <a:r>
              <a:rPr lang="ar-SA" sz="4400" dirty="0" smtClean="0">
                <a:solidFill>
                  <a:srgbClr val="C00000"/>
                </a:solidFill>
                <a:latin typeface="Times New Roman"/>
                <a:ea typeface="Calibri"/>
                <a:cs typeface="B Titr"/>
              </a:rPr>
              <a:t>ماهـــر</a:t>
            </a:r>
            <a:r>
              <a:rPr lang="ar-SA" dirty="0" smtClean="0">
                <a:latin typeface="Times New Roman"/>
                <a:ea typeface="Calibri"/>
                <a:cs typeface="B Titr"/>
              </a:rPr>
              <a:t>)</a:t>
            </a:r>
            <a:endParaRPr lang="en-US" sz="3200" dirty="0">
              <a:ea typeface="Calibri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مانيتورينگ و ارزيابي امنيتي پرتال ها و شبكه هاي سازماني و ارائه راهكارهاي رفع آسيب پذيري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ارزيابي امنيتي محصولات افتاي پركاربرد در كشور و رده بندي آنها</a:t>
            </a:r>
            <a:endParaRPr lang="fa-IR" dirty="0" smtClean="0">
              <a:cs typeface="+mn-cs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b="1" dirty="0" smtClean="0">
                <a:cs typeface="+mn-cs"/>
              </a:rPr>
              <a:t>ارائه خدمات پشتیبانی و مشاوره در حوزه حوادث و تهدیدات امنیتی گزارش شده و </a:t>
            </a:r>
            <a:r>
              <a:rPr lang="fa-IR" dirty="0" smtClean="0">
                <a:cs typeface="+mn-cs"/>
              </a:rPr>
              <a:t>اعزام تیم فنی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ارائه ابزارهای امنیتی جهت شناسایی آسیب پذیری ها یا بدافزارهای خاص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smtClean="0">
                <a:cs typeface="+mn-cs"/>
              </a:rPr>
              <a:t>نصب سنسورهاي شناسايي تهديدات و حملات در هر سازمان و ارائه گزارشات مديريتي مربوطه</a:t>
            </a:r>
            <a:endParaRPr lang="fa-IR" dirty="0" smtClean="0">
              <a:cs typeface="+mn-cs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fa-IR" dirty="0" smtClean="0">
                <a:cs typeface="+mn-cs"/>
              </a:rPr>
              <a:t>برگزاری دوره های آموزشی تخصصي مرتبط با مدیریت و مقابله با تهدیدات امنیتی  </a:t>
            </a:r>
            <a:endParaRPr lang="en-US" dirty="0"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1E4C13-4181-4A69-A8C0-C112C334B226}" type="slidenum">
              <a:rPr lang="fa-IR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4000" dirty="0" smtClean="0">
                <a:cs typeface="+mj-cs"/>
              </a:rPr>
              <a:t>مــركــز مــاهـــر</a:t>
            </a:r>
          </a:p>
          <a:p>
            <a:pPr algn="ctr">
              <a:buNone/>
            </a:pPr>
            <a:endParaRPr lang="fa-IR" sz="3200" dirty="0" smtClean="0">
              <a:cs typeface="+mn-cs"/>
            </a:endParaRPr>
          </a:p>
          <a:p>
            <a:pPr algn="ctr">
              <a:buNone/>
            </a:pPr>
            <a:r>
              <a:rPr lang="en-US" sz="3200" b="1" dirty="0" smtClean="0">
                <a:cs typeface="+mn-cs"/>
              </a:rPr>
              <a:t>www.Certcc.ir</a:t>
            </a:r>
            <a:endParaRPr lang="fa-IR" sz="3200" b="1" dirty="0" smtClean="0">
              <a:cs typeface="+mn-cs"/>
            </a:endParaRPr>
          </a:p>
          <a:p>
            <a:pPr algn="ctr">
              <a:buNone/>
            </a:pPr>
            <a:endParaRPr lang="fa-IR" sz="3200" dirty="0" smtClean="0">
              <a:cs typeface="+mn-cs"/>
            </a:endParaRPr>
          </a:p>
          <a:p>
            <a:pPr algn="ctr">
              <a:buNone/>
            </a:pPr>
            <a:r>
              <a:rPr lang="fa-IR" sz="3200" b="1" dirty="0" smtClean="0">
                <a:solidFill>
                  <a:srgbClr val="C00000"/>
                </a:solidFill>
                <a:cs typeface="+mn-cs"/>
              </a:rPr>
              <a:t>شماره تماس : 22115950-021</a:t>
            </a:r>
          </a:p>
          <a:p>
            <a:pPr algn="ctr">
              <a:buNone/>
            </a:pPr>
            <a:endParaRPr lang="fa-IR" sz="3200" b="1" dirty="0" smtClean="0">
              <a:cs typeface="+mn-cs"/>
            </a:endParaRPr>
          </a:p>
          <a:p>
            <a:pPr algn="ctr">
              <a:buNone/>
            </a:pPr>
            <a:r>
              <a:rPr lang="fa-IR" sz="3200" b="1" dirty="0" smtClean="0">
                <a:solidFill>
                  <a:schemeClr val="tx2">
                    <a:lumMod val="50000"/>
                  </a:schemeClr>
                </a:solidFill>
                <a:cs typeface="+mn-cs"/>
              </a:rPr>
              <a:t>فكس : 22115951-021</a:t>
            </a:r>
            <a:endParaRPr lang="en-US" sz="3200" b="1" dirty="0">
              <a:solidFill>
                <a:schemeClr val="tx2">
                  <a:lumMod val="50000"/>
                </a:schemeClr>
              </a:solidFill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1E4C13-4181-4A69-A8C0-C112C334B226}" type="slidenum">
              <a:rPr lang="fa-IR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dirty="0" smtClean="0">
                <a:latin typeface="Arial" pitchFamily="34" charset="0"/>
                <a:ea typeface="+mn-ea"/>
                <a:cs typeface="B Jadid" pitchFamily="2" charset="-78"/>
              </a:rPr>
              <a:t>مرکز ماهر</a:t>
            </a:r>
            <a:endParaRPr lang="en-US" sz="2800" dirty="0">
              <a:latin typeface="Arial" pitchFamily="34" charset="0"/>
              <a:ea typeface="+mn-ea"/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fa-IR" sz="2400" dirty="0" smtClean="0">
                <a:cs typeface="B Homa" pitchFamily="2" charset="-78"/>
              </a:rPr>
              <a:t>	</a:t>
            </a:r>
            <a:r>
              <a:rPr lang="ar-SA" sz="2400" dirty="0" smtClean="0">
                <a:cs typeface="B Homa" pitchFamily="2" charset="-78"/>
              </a:rPr>
              <a:t>در راستاي اقدام شماره 2-4 سند راهبردي</a:t>
            </a:r>
            <a:r>
              <a:rPr lang="fa-IR" sz="2400" dirty="0" smtClean="0">
                <a:cs typeface="B Homa" pitchFamily="2" charset="-78"/>
              </a:rPr>
              <a:t> امنيت فضاي توليد و تبادل اطلاعات و ارتباطات (</a:t>
            </a:r>
            <a:r>
              <a:rPr lang="ar-SA" sz="2400" dirty="0" smtClean="0">
                <a:cs typeface="B Homa" pitchFamily="2" charset="-78"/>
              </a:rPr>
              <a:t>افتا)، </a:t>
            </a:r>
            <a:r>
              <a:rPr lang="ar-SA" sz="2400" b="1" dirty="0" smtClean="0">
                <a:solidFill>
                  <a:srgbClr val="FF0000"/>
                </a:solidFill>
                <a:cs typeface="B Homa" pitchFamily="2" charset="-78"/>
              </a:rPr>
              <a:t>مرکز ماهر </a:t>
            </a:r>
            <a:r>
              <a:rPr lang="ar-SA" sz="2400" dirty="0" smtClean="0">
                <a:cs typeface="B Homa" pitchFamily="2" charset="-78"/>
              </a:rPr>
              <a:t>به عنوان </a:t>
            </a:r>
            <a:r>
              <a:rPr lang="en-US" sz="2400" dirty="0" smtClean="0">
                <a:cs typeface="B Homa" pitchFamily="2" charset="-78"/>
              </a:rPr>
              <a:t>CERT</a:t>
            </a:r>
            <a:r>
              <a:rPr lang="ar-SA" sz="2400" dirty="0" smtClean="0">
                <a:cs typeface="B Homa" pitchFamily="2" charset="-78"/>
              </a:rPr>
              <a:t> ملي كشور، در دهم اسفند سال 1387 با برگزاری اولین همایش خود اعلام موجودیت نمود.</a:t>
            </a:r>
            <a:endParaRPr lang="en-US" sz="2400" dirty="0" smtClean="0">
              <a:cs typeface="B Homa" pitchFamily="2" charset="-78"/>
            </a:endParaRPr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428868"/>
            <a:ext cx="7929618" cy="3786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507163"/>
            <a:ext cx="395288" cy="268287"/>
          </a:xfrm>
          <a:prstGeom prst="rect">
            <a:avLst/>
          </a:prstGeom>
        </p:spPr>
        <p:txBody>
          <a:bodyPr/>
          <a:lstStyle/>
          <a:p>
            <a:pPr algn="ctr" rtl="1">
              <a:defRPr/>
            </a:pPr>
            <a:fld id="{AB9FA0FF-16D1-4DF7-A417-1115F4A952AD}" type="slidenum">
              <a:rPr lang="en-US" sz="1100" b="1" smtClean="0"/>
              <a:pPr algn="ctr" rtl="1">
                <a:defRPr/>
              </a:pPr>
              <a:t>4</a:t>
            </a:fld>
            <a:endParaRPr lang="en-US" sz="11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928662" y="214290"/>
            <a:ext cx="652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800" dirty="0" smtClean="0">
                <a:cs typeface="B Jadid" pitchFamily="2" charset="-78"/>
              </a:rPr>
              <a:t>اهداف مرکز </a:t>
            </a:r>
            <a:r>
              <a:rPr lang="fa-IR" sz="2800" dirty="0">
                <a:cs typeface="B Jadid" pitchFamily="2" charset="-78"/>
              </a:rPr>
              <a:t>ماهر </a:t>
            </a:r>
            <a:endParaRPr lang="en-US" sz="2800" dirty="0">
              <a:cs typeface="B Jadid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1214422"/>
            <a:ext cx="792480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ایجاد یک نقطه کانونی در سطح ملی برای انجام فعالیت های هماهنگ راهبری رخدادهای فضای تبادل داده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کمک به تشکیل گروه های واکنش هماهنگ رخداد در سایر دستگاهها ،سازمان ها و شرکت ها و ایجاد ساختار مربوطه در سطح ملی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ایجاد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هماهنگی های لازم در راستای پاسخ گویی به رخدادها در فضای تبادل اطلاعات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تجزیه و تحلیل رخدادها و وقایع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امنیتی</a:t>
            </a: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تعامل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با سازمانها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،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شرکت های دولتی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، بخش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خصوصی وجامعه دانشگاهی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افزایش سطح آگاهی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وترويج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استراتژی های کاهش دهنده مخاطرات از طریق اطلاع رسانی عمومی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و آموزش</a:t>
            </a:r>
            <a:r>
              <a:rPr lang="fa-IR" dirty="0" smtClean="0">
                <a:latin typeface="Calibri"/>
                <a:ea typeface="Calibri"/>
                <a:cs typeface="B Homa" pitchFamily="2" charset="-78"/>
              </a:rPr>
              <a:t>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اطلاع رسانی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وارائه توصيه ها و 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هشدار های امنیتی لازم در سطح کشور </a:t>
            </a:r>
            <a:endParaRPr lang="en-US" dirty="0">
              <a:latin typeface="Calibri"/>
              <a:ea typeface="Calibri"/>
              <a:cs typeface="B Homa" pitchFamily="2" charset="-78"/>
            </a:endParaRPr>
          </a:p>
          <a:p>
            <a:pPr marL="34290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>
                <a:latin typeface="Times New Roman"/>
                <a:ea typeface="Calibri"/>
                <a:cs typeface="B Homa" pitchFamily="2" charset="-78"/>
              </a:rPr>
              <a:t>کمک به شناسایی و رفع آسیب پذیری ها و تهدید ها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وارائه خدمات امداد </a:t>
            </a:r>
            <a:endParaRPr lang="en-US" dirty="0" smtClean="0">
              <a:latin typeface="Times New Roman"/>
              <a:ea typeface="Calibri"/>
              <a:cs typeface="B Homa" pitchFamily="2" charset="-78"/>
            </a:endParaRPr>
          </a:p>
          <a:p>
            <a:pPr marL="342900" lvl="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تهیه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سرفصلها و ارائه آموزش های مرتبط </a:t>
            </a:r>
            <a:endParaRPr lang="fa-IR" dirty="0" smtClean="0">
              <a:latin typeface="Times New Roman"/>
              <a:ea typeface="Calibri"/>
              <a:cs typeface="B Homa" pitchFamily="2" charset="-78"/>
            </a:endParaRPr>
          </a:p>
          <a:p>
            <a:pPr marL="342900" indent="-342900" algn="just" rtl="1">
              <a:spcAft>
                <a:spcPts val="1000"/>
              </a:spcAft>
              <a:buClr>
                <a:srgbClr val="C00000"/>
              </a:buClr>
              <a:buFont typeface="Wingdings" pitchFamily="2" charset="2"/>
              <a:buChar char="q"/>
              <a:tabLst>
                <a:tab pos="457200" algn="l"/>
              </a:tabLst>
            </a:pP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عضویت </a:t>
            </a:r>
            <a:r>
              <a:rPr lang="fa-IR" dirty="0">
                <a:latin typeface="Times New Roman"/>
                <a:ea typeface="Calibri"/>
                <a:cs typeface="B Homa" pitchFamily="2" charset="-78"/>
              </a:rPr>
              <a:t>در </a:t>
            </a:r>
            <a:r>
              <a:rPr lang="fa-IR" dirty="0" smtClean="0">
                <a:latin typeface="Times New Roman"/>
                <a:ea typeface="Calibri"/>
                <a:cs typeface="B Homa" pitchFamily="2" charset="-78"/>
              </a:rPr>
              <a:t>انجمنهاي منطقه اي و بين المللي فوريت هاي امنيت رايانه اي</a:t>
            </a:r>
            <a:endParaRPr lang="en-US" dirty="0">
              <a:latin typeface="Times New Roman"/>
              <a:ea typeface="Calibri"/>
              <a:cs typeface="B Hom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0637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6657996" cy="671736"/>
          </a:xfrm>
        </p:spPr>
        <p:txBody>
          <a:bodyPr/>
          <a:lstStyle/>
          <a:p>
            <a:pPr algn="ctr" eaLnBrk="1" hangingPunct="1"/>
            <a:r>
              <a:rPr lang="fa-IR" sz="2800" dirty="0" smtClean="0">
                <a:latin typeface="Times New Roman" pitchFamily="18" charset="0"/>
                <a:cs typeface="B Jadid" pitchFamily="2" charset="-78"/>
              </a:rPr>
              <a:t>معادلهای واژه </a:t>
            </a:r>
            <a:r>
              <a:rPr lang="en-US" sz="2000" b="1" dirty="0" smtClean="0">
                <a:latin typeface="Arial Black" pitchFamily="34" charset="0"/>
                <a:cs typeface="B Jadid" pitchFamily="2" charset="-78"/>
              </a:rPr>
              <a:t>CERT</a:t>
            </a:r>
            <a:r>
              <a:rPr lang="fa-IR" sz="2400" dirty="0" smtClean="0">
                <a:latin typeface="Times New Roman" pitchFamily="18" charset="0"/>
                <a:cs typeface="B Jadid" pitchFamily="2" charset="-78"/>
              </a:rPr>
              <a:t> </a:t>
            </a:r>
            <a:r>
              <a:rPr lang="fa-IR" sz="2800" dirty="0" smtClean="0">
                <a:latin typeface="Times New Roman" pitchFamily="18" charset="0"/>
                <a:cs typeface="B Jadid" pitchFamily="2" charset="-78"/>
              </a:rPr>
              <a:t>درفارسی</a:t>
            </a:r>
            <a:endParaRPr lang="en-US" sz="2800" dirty="0" smtClean="0">
              <a:latin typeface="Times New Roman" pitchFamily="18" charset="0"/>
              <a:cs typeface="B Jadid" pitchFamily="2" charset="-78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7958336" cy="452596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fa-IR" sz="2200" b="1" dirty="0" smtClean="0">
                <a:solidFill>
                  <a:srgbClr val="FF0000"/>
                </a:solidFill>
                <a:cs typeface="B Homa" pitchFamily="2" charset="-78"/>
              </a:rPr>
              <a:t>ماهر</a:t>
            </a:r>
            <a:r>
              <a:rPr lang="fa-IR" sz="2200" b="1" dirty="0" smtClean="0">
                <a:cs typeface="B Homa" pitchFamily="2" charset="-78"/>
              </a:rPr>
              <a:t> </a:t>
            </a:r>
            <a:r>
              <a:rPr lang="fa-IR" sz="2200" b="1" dirty="0">
                <a:cs typeface="B Homa" pitchFamily="2" charset="-78"/>
              </a:rPr>
              <a:t>مرکز مدیریت امداد و هماهنگی</a:t>
            </a:r>
            <a:r>
              <a:rPr lang="en-US" sz="2200" b="1" dirty="0">
                <a:cs typeface="B Homa" pitchFamily="2" charset="-78"/>
              </a:rPr>
              <a:t> </a:t>
            </a:r>
            <a:r>
              <a:rPr lang="fa-IR" sz="2200" b="1" dirty="0">
                <a:cs typeface="B Homa" pitchFamily="2" charset="-78"/>
              </a:rPr>
              <a:t>عملیات رخدادهای رایانه ای</a:t>
            </a:r>
          </a:p>
          <a:p>
            <a:pPr algn="just" eaLnBrk="1" hangingPunct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fa-IR" sz="2200" b="1" dirty="0" smtClean="0">
                <a:solidFill>
                  <a:srgbClr val="FF0000"/>
                </a:solidFill>
                <a:cs typeface="B Homa" pitchFamily="2" charset="-78"/>
              </a:rPr>
              <a:t>گوهر</a:t>
            </a:r>
            <a:r>
              <a:rPr lang="en-US" sz="2200" b="1" dirty="0" smtClean="0">
                <a:cs typeface="B Homa" pitchFamily="2" charset="-78"/>
              </a:rPr>
              <a:t> </a:t>
            </a:r>
            <a:r>
              <a:rPr lang="fa-IR" sz="2200" b="1" dirty="0" smtClean="0">
                <a:cs typeface="B Homa" pitchFamily="2" charset="-78"/>
              </a:rPr>
              <a:t>گروه واکنش هماهنگ رخداد</a:t>
            </a:r>
          </a:p>
          <a:p>
            <a:pPr algn="just" rtl="1" eaLnBrk="1" hangingPunct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fa-IR" sz="2200" b="1" dirty="0" smtClean="0">
                <a:solidFill>
                  <a:srgbClr val="FF0000"/>
                </a:solidFill>
                <a:cs typeface="B Homa" pitchFamily="2" charset="-78"/>
              </a:rPr>
              <a:t>آپا </a:t>
            </a:r>
            <a:r>
              <a:rPr lang="fa-IR" sz="2200" b="1" dirty="0" smtClean="0">
                <a:cs typeface="B Homa" pitchFamily="2" charset="-78"/>
              </a:rPr>
              <a:t>مرکز آگاهی رسانی ، پشتیبانی و امداد</a:t>
            </a:r>
            <a:endParaRPr lang="en-US" sz="2200" b="1" dirty="0" smtClean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507163"/>
            <a:ext cx="395288" cy="268287"/>
          </a:xfrm>
          <a:prstGeom prst="rect">
            <a:avLst/>
          </a:prstGeom>
        </p:spPr>
        <p:txBody>
          <a:bodyPr/>
          <a:lstStyle/>
          <a:p>
            <a:pPr algn="ctr" rtl="1">
              <a:defRPr/>
            </a:pPr>
            <a:fld id="{D4931964-051E-4DFF-91B4-7E62D898CC10}" type="slidenum">
              <a:rPr lang="en-US" sz="1100" b="1"/>
              <a:pPr algn="ctr" rtl="1">
                <a:defRPr/>
              </a:pPr>
              <a:t>5</a:t>
            </a:fld>
            <a:endParaRPr lang="en-US" sz="1100" b="1"/>
          </a:p>
        </p:txBody>
      </p:sp>
    </p:spTree>
    <p:extLst>
      <p:ext uri="{BB962C8B-B14F-4D97-AF65-F5344CB8AC3E}">
        <p14:creationId xmlns:p14="http://schemas.microsoft.com/office/powerpoint/2010/main" xmlns="" val="1349134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6496080" cy="649287"/>
          </a:xfrm>
        </p:spPr>
        <p:txBody>
          <a:bodyPr>
            <a:noAutofit/>
          </a:bodyPr>
          <a:lstStyle/>
          <a:p>
            <a:r>
              <a:rPr lang="fa-IR" sz="2800" dirty="0" smtClean="0">
                <a:latin typeface="Arial" pitchFamily="34" charset="0"/>
                <a:ea typeface="+mn-ea"/>
                <a:cs typeface="B Jadid" pitchFamily="2" charset="-78"/>
              </a:rPr>
              <a:t>اقدامات مـركز مـاهــر</a:t>
            </a:r>
            <a:endParaRPr lang="en-US" sz="2800" dirty="0">
              <a:latin typeface="Arial" pitchFamily="34" charset="0"/>
              <a:ea typeface="+mn-ea"/>
              <a:cs typeface="B Jadid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12875"/>
            <a:ext cx="8405843" cy="4873645"/>
          </a:xfrm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q"/>
            </a:pPr>
            <a:r>
              <a:rPr lang="ar-SA" sz="2400" dirty="0" smtClean="0">
                <a:cs typeface="B Homa" pitchFamily="2" charset="-78"/>
              </a:rPr>
              <a:t>ايجاد تيم مديريت و پاسخگويي به رخدادهاي رايانه اي در مركز ماهر</a:t>
            </a:r>
            <a:endParaRPr lang="en-US" sz="2400" dirty="0" smtClean="0">
              <a:cs typeface="B Homa" pitchFamily="2" charset="-78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بيش از </a:t>
            </a:r>
            <a:r>
              <a:rPr lang="fa-IR" sz="2400" b="1" dirty="0" smtClean="0">
                <a:solidFill>
                  <a:srgbClr val="FF0000"/>
                </a:solidFill>
                <a:cs typeface="B Homa" pitchFamily="2" charset="-78"/>
              </a:rPr>
              <a:t>1500</a:t>
            </a:r>
            <a:r>
              <a:rPr lang="fa-IR" sz="2400" dirty="0" smtClean="0">
                <a:cs typeface="B Homa" pitchFamily="2" charset="-78"/>
              </a:rPr>
              <a:t> تماس در موارد مختلف، از جمله گزارش حملات مختلف همچون فيشينگ و يا راهكارهاي پاكسازي بدافزارها </a:t>
            </a:r>
          </a:p>
          <a:p>
            <a:pPr lvl="2">
              <a:buFont typeface="Wingdings" pitchFamily="2" charset="2"/>
              <a:buChar char="Ø"/>
            </a:pPr>
            <a:endParaRPr lang="en-US" sz="2400" dirty="0" smtClean="0">
              <a:cs typeface="B Homa" pitchFamily="2" charset="-78"/>
            </a:endParaRPr>
          </a:p>
          <a:p>
            <a:pPr>
              <a:buFont typeface="Wingdings" pitchFamily="2" charset="2"/>
              <a:buChar char="q"/>
            </a:pPr>
            <a:r>
              <a:rPr lang="ar-SA" sz="2400" dirty="0" smtClean="0">
                <a:cs typeface="B Homa" pitchFamily="2" charset="-78"/>
              </a:rPr>
              <a:t>طراحي و ايجاد شبكه هاني نت ملي در </a:t>
            </a:r>
            <a:r>
              <a:rPr lang="ar-SA" sz="2400" b="1" dirty="0" smtClean="0">
                <a:solidFill>
                  <a:srgbClr val="FF0000"/>
                </a:solidFill>
                <a:cs typeface="B Homa" pitchFamily="2" charset="-78"/>
              </a:rPr>
              <a:t>170</a:t>
            </a:r>
            <a:r>
              <a:rPr lang="ar-SA" sz="2400" dirty="0" smtClean="0">
                <a:cs typeface="B Homa" pitchFamily="2" charset="-78"/>
              </a:rPr>
              <a:t> نقطه ( شبكه كشف و جمع آوري بدافزار در سطح كشور)</a:t>
            </a:r>
            <a:endParaRPr lang="en-US" sz="2400" dirty="0" smtClean="0">
              <a:cs typeface="B Homa" pitchFamily="2" charset="-78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شناسايي بيش از </a:t>
            </a:r>
            <a:r>
              <a:rPr lang="fa-IR" sz="2400" b="1" dirty="0" smtClean="0">
                <a:solidFill>
                  <a:srgbClr val="FF0000"/>
                </a:solidFill>
                <a:cs typeface="B Homa" pitchFamily="2" charset="-78"/>
              </a:rPr>
              <a:t>15000</a:t>
            </a:r>
            <a:r>
              <a:rPr lang="fa-IR" sz="2400" dirty="0" smtClean="0">
                <a:cs typeface="B Homa" pitchFamily="2" charset="-78"/>
              </a:rPr>
              <a:t> آدرس اينترنتي آلوده در سطح كشور </a:t>
            </a:r>
            <a:endParaRPr lang="en-US" sz="2400" dirty="0" smtClean="0">
              <a:cs typeface="B Homa" pitchFamily="2" charset="-78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شناسايي بيش از </a:t>
            </a:r>
            <a:r>
              <a:rPr lang="fa-IR" sz="2400" b="1" dirty="0" smtClean="0">
                <a:solidFill>
                  <a:srgbClr val="FF0000"/>
                </a:solidFill>
                <a:cs typeface="B Homa" pitchFamily="2" charset="-78"/>
              </a:rPr>
              <a:t>6000</a:t>
            </a:r>
            <a:r>
              <a:rPr lang="fa-IR" sz="2400" dirty="0" smtClean="0">
                <a:cs typeface="B Homa" pitchFamily="2" charset="-78"/>
              </a:rPr>
              <a:t> كد مخرب ( ويروس ، تروجان و ... )</a:t>
            </a:r>
            <a:endParaRPr lang="en-US" sz="2400" dirty="0" smtClean="0">
              <a:cs typeface="B Homa" pitchFamily="2" charset="-78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اعلان هشدار بطور مستمر به دارندگان اين آدرس هاي اينترنتي آلوده</a:t>
            </a:r>
            <a:endParaRPr lang="en-US" sz="2400" dirty="0" smtClean="0">
              <a:cs typeface="B Homa" pitchFamily="2" charset="-78"/>
            </a:endParaRP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ارائه راهكارهاي پاكسازي آلودگي هاي شناسايي شده از اين آدرسها به سازمانها جهت پاكسازي هر چه سريعتر آلودگي ها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400" dirty="0" smtClean="0">
                <a:cs typeface="B Homa" pitchFamily="2" charset="-78"/>
              </a:rPr>
              <a:t>راه اندازي سيستم هاني كلاينت و اسپم پات ، بات نت و </a:t>
            </a:r>
            <a:r>
              <a:rPr lang="en-US" sz="2400" dirty="0" smtClean="0">
                <a:cs typeface="B Homa" pitchFamily="2" charset="-78"/>
              </a:rPr>
              <a:t>DNS sinkhole</a:t>
            </a:r>
            <a:endParaRPr lang="en-US" sz="24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500834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>
                <a:latin typeface="Arial" pitchFamily="34" charset="0"/>
                <a:cs typeface="B Jadid" pitchFamily="2" charset="-78"/>
              </a:rPr>
              <a:t>اقدامات مركز ماهــر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leane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58" y="1428736"/>
            <a:ext cx="8143932" cy="4714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>
                <a:latin typeface="Arial" pitchFamily="34" charset="0"/>
                <a:cs typeface="B Jadid" pitchFamily="2" charset="-78"/>
              </a:rPr>
              <a:t>اقدامات مـركز مـاهــر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2" y="1412875"/>
            <a:ext cx="8396317" cy="452596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ar-SA" sz="2600" dirty="0" smtClean="0">
                <a:cs typeface="B Homa" pitchFamily="2" charset="-78"/>
              </a:rPr>
              <a:t>ايجاد آزمايشگاه تحليل بدافزار و شناسايي تهديدات سايبري </a:t>
            </a:r>
            <a:endParaRPr lang="fa-IR" sz="2600" dirty="0" smtClean="0">
              <a:cs typeface="B Homa" pitchFamily="2" charset="-78"/>
            </a:endParaRPr>
          </a:p>
          <a:p>
            <a:pPr lvl="1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600" dirty="0" smtClean="0">
                <a:cs typeface="B Homa" pitchFamily="2" charset="-78"/>
              </a:rPr>
              <a:t>بررسي بيش از </a:t>
            </a:r>
            <a:r>
              <a:rPr lang="ar-SA" sz="2600" u="sng" dirty="0" smtClean="0">
                <a:solidFill>
                  <a:srgbClr val="FF0000"/>
                </a:solidFill>
                <a:cs typeface="B Homa" pitchFamily="2" charset="-78"/>
              </a:rPr>
              <a:t>6000</a:t>
            </a:r>
            <a:r>
              <a:rPr lang="ar-SA" sz="2600" dirty="0" smtClean="0">
                <a:cs typeface="B Homa" pitchFamily="2" charset="-78"/>
              </a:rPr>
              <a:t> كدمخرب گردآوري شده از شبكه هاني نت </a:t>
            </a:r>
            <a:endParaRPr lang="en-US" sz="2600" dirty="0" smtClean="0">
              <a:cs typeface="B Homa" pitchFamily="2" charset="-78"/>
            </a:endParaRPr>
          </a:p>
          <a:p>
            <a:pPr lvl="1">
              <a:lnSpc>
                <a:spcPct val="20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ar-SA" sz="2600" dirty="0" smtClean="0">
                <a:cs typeface="B Homa" pitchFamily="2" charset="-78"/>
              </a:rPr>
              <a:t>بررسي نمونه فايل هاي مشكوك ارسالي از سوي سازمان ها و شركت هاي مختلف</a:t>
            </a:r>
            <a:r>
              <a:rPr lang="fa-IR" sz="2600" dirty="0" smtClean="0">
                <a:cs typeface="B Homa" pitchFamily="2" charset="-78"/>
              </a:rPr>
              <a:t> </a:t>
            </a:r>
            <a:r>
              <a:rPr lang="ar-SA" sz="2600" dirty="0" smtClean="0">
                <a:cs typeface="B Homa" pitchFamily="2" charset="-78"/>
              </a:rPr>
              <a:t>و ارائه راهكارهاي پاكسازي و رفع آلودگي آنها </a:t>
            </a:r>
            <a:endParaRPr lang="en-US" sz="2600" dirty="0"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07945"/>
            <a:ext cx="6067452" cy="649287"/>
          </a:xfrm>
        </p:spPr>
        <p:txBody>
          <a:bodyPr>
            <a:normAutofit/>
          </a:bodyPr>
          <a:lstStyle/>
          <a:p>
            <a:r>
              <a:rPr lang="fa-IR" sz="2400" dirty="0" smtClean="0">
                <a:latin typeface="Naght" pitchFamily="2" charset="2"/>
                <a:cs typeface="B Jadid" pitchFamily="2" charset="-78"/>
              </a:rPr>
              <a:t>تحليل و ارائه راهكار تخصصي تهديدات حوزه افتا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071546"/>
            <a:ext cx="6572296" cy="49292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استاكنت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دوكو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</a:t>
            </a:r>
            <a:r>
              <a:rPr lang="en-US" sz="2000" dirty="0" smtClean="0">
                <a:latin typeface="Arial Black" pitchFamily="34" charset="0"/>
                <a:cs typeface="B Homa" pitchFamily="2" charset="-78"/>
              </a:rPr>
              <a:t>Wiper</a:t>
            </a:r>
            <a:endParaRPr lang="fa-IR" dirty="0" smtClean="0">
              <a:latin typeface="Arial Black" pitchFamily="34" charset="0"/>
              <a:cs typeface="B Hom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شعله آتش (</a:t>
            </a:r>
            <a:r>
              <a:rPr lang="en-US" sz="2000" dirty="0" smtClean="0">
                <a:latin typeface="Arial Black" pitchFamily="34" charset="0"/>
                <a:cs typeface="B Homa" pitchFamily="2" charset="-78"/>
              </a:rPr>
              <a:t>Flame</a:t>
            </a:r>
            <a:r>
              <a:rPr lang="fa-IR" dirty="0" smtClean="0">
                <a:latin typeface="Euclid"/>
                <a:cs typeface="B Homa" pitchFamily="2" charset="-78"/>
              </a:rPr>
              <a:t>)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</a:t>
            </a:r>
            <a:r>
              <a:rPr lang="en-US" sz="2000" dirty="0" err="1" smtClean="0">
                <a:latin typeface="Arial Black" pitchFamily="34" charset="0"/>
                <a:cs typeface="B Homa" pitchFamily="2" charset="-78"/>
              </a:rPr>
              <a:t>Madi</a:t>
            </a:r>
            <a:r>
              <a:rPr lang="en-US" sz="2000" dirty="0" smtClean="0">
                <a:latin typeface="Arial Black" pitchFamily="34" charset="0"/>
                <a:cs typeface="B Homa" pitchFamily="2" charset="-78"/>
              </a:rPr>
              <a:t> </a:t>
            </a:r>
            <a:endParaRPr lang="fa-IR" sz="2000" dirty="0" smtClean="0">
              <a:latin typeface="Arial Black" pitchFamily="34" charset="0"/>
              <a:cs typeface="B Hom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</a:t>
            </a:r>
            <a:r>
              <a:rPr lang="en-US" sz="2000" dirty="0" err="1" smtClean="0">
                <a:latin typeface="Arial Black" pitchFamily="34" charset="0"/>
                <a:cs typeface="B Homa" pitchFamily="2" charset="-78"/>
              </a:rPr>
              <a:t>Shamoon</a:t>
            </a:r>
            <a:endParaRPr lang="fa-IR" sz="2000" dirty="0" smtClean="0">
              <a:latin typeface="Arial Black" pitchFamily="34" charset="0"/>
              <a:cs typeface="B Homa" pitchFamily="2" charset="-78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a-IR" dirty="0" smtClean="0">
                <a:latin typeface="Euclid"/>
                <a:cs typeface="B Homa" pitchFamily="2" charset="-78"/>
              </a:rPr>
              <a:t>حمله سايبري </a:t>
            </a:r>
            <a:r>
              <a:rPr lang="en-US" sz="2000" dirty="0" smtClean="0">
                <a:latin typeface="Arial Black" pitchFamily="34" charset="0"/>
                <a:cs typeface="B Homa" pitchFamily="2" charset="-78"/>
              </a:rPr>
              <a:t>Mini Flame</a:t>
            </a:r>
            <a:endParaRPr lang="en-US" sz="2000" dirty="0">
              <a:latin typeface="Arial Black" pitchFamily="34" charset="0"/>
              <a:cs typeface="B Homa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6988" y="6492899"/>
            <a:ext cx="45720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1E4C13-4181-4A69-A8C0-C112C334B226}" type="slidenum">
              <a:rPr lang="fa-IR" sz="1100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ATA_ARM_2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Calibri"/>
        <a:ea typeface=""/>
        <a:cs typeface="B Titr"/>
      </a:majorFont>
      <a:minorFont>
        <a:latin typeface="Calibri"/>
        <a:ea typeface=""/>
        <a:cs typeface="B Koodak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</TotalTime>
  <Words>1288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1_DATA_ARM_22</vt:lpstr>
      <vt:lpstr>Slide 1</vt:lpstr>
      <vt:lpstr>Slide 2</vt:lpstr>
      <vt:lpstr>مرکز ماهر</vt:lpstr>
      <vt:lpstr>Slide 4</vt:lpstr>
      <vt:lpstr>معادلهای واژه CERT درفارسی</vt:lpstr>
      <vt:lpstr>اقدامات مـركز مـاهــر</vt:lpstr>
      <vt:lpstr>اقدامات مركز ماهــر</vt:lpstr>
      <vt:lpstr>اقدامات مـركز مـاهــر</vt:lpstr>
      <vt:lpstr>تحليل و ارائه راهكار تخصصي تهديدات حوزه افتا</vt:lpstr>
      <vt:lpstr>رصد، پشتیبانی و مشاوره در حوزه افتا</vt:lpstr>
      <vt:lpstr>راه اندازي شبكه تعاملي اطلاع رساني مركز ماهر</vt:lpstr>
      <vt:lpstr>پورتال مركز ماهر ( www.Certcc.ir )</vt:lpstr>
      <vt:lpstr>Slide 13</vt:lpstr>
      <vt:lpstr>راه اندازي تيم هاي گوهر دستگاهي</vt:lpstr>
      <vt:lpstr>تهيه سند  نظام ملي پيشگيري و مقابله با حوادث رايانه اي </vt:lpstr>
      <vt:lpstr>راه اندازي CERT صنعتي در منطقه جنوب كشور جهت ارائه سرويس به زير ساختهاي حياتي كشور</vt:lpstr>
      <vt:lpstr>تدوين راهبردهاي حفاظت  ازامنيت سيستمهاي SCADA</vt:lpstr>
      <vt:lpstr>Slide 18</vt:lpstr>
      <vt:lpstr>Slide 19</vt:lpstr>
      <vt:lpstr>Slide 20</vt:lpstr>
      <vt:lpstr>Slide 21</vt:lpstr>
    </vt:vector>
  </TitlesOfParts>
  <Company>ITC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مركز ماهر</dc:title>
  <dc:creator>Dehbasteh</dc:creator>
  <cp:lastModifiedBy>MRT</cp:lastModifiedBy>
  <cp:revision>227</cp:revision>
  <dcterms:created xsi:type="dcterms:W3CDTF">2011-11-27T11:54:54Z</dcterms:created>
  <dcterms:modified xsi:type="dcterms:W3CDTF">2012-12-25T05:13:49Z</dcterms:modified>
</cp:coreProperties>
</file>